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1_BF2587E9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4"/>
  </p:sldMasterIdLst>
  <p:notesMasterIdLst>
    <p:notesMasterId r:id="rId8"/>
  </p:notesMasterIdLst>
  <p:handoutMasterIdLst>
    <p:handoutMasterId r:id="rId9"/>
  </p:handoutMasterIdLst>
  <p:sldIdLst>
    <p:sldId id="257" r:id="rId5"/>
    <p:sldId id="336" r:id="rId6"/>
    <p:sldId id="337" r:id="rId7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" id="{E83D8023-9AB5-1446-9A2C-26CB31B24CF0}">
          <p14:sldIdLst>
            <p14:sldId id="257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orient="horz" pos="764" userDrawn="1">
          <p15:clr>
            <a:srgbClr val="A4A3A4"/>
          </p15:clr>
        </p15:guide>
        <p15:guide id="3" orient="horz" pos="3544" userDrawn="1">
          <p15:clr>
            <a:srgbClr val="A4A3A4"/>
          </p15:clr>
        </p15:guide>
        <p15:guide id="4" orient="horz" pos="2159" userDrawn="1">
          <p15:clr>
            <a:srgbClr val="A4A3A4"/>
          </p15:clr>
        </p15:guide>
        <p15:guide id="5" orient="horz" pos="1374" userDrawn="1">
          <p15:clr>
            <a:srgbClr val="A4A3A4"/>
          </p15:clr>
        </p15:guide>
        <p15:guide id="6" orient="horz" pos="3699" userDrawn="1">
          <p15:clr>
            <a:srgbClr val="A4A3A4"/>
          </p15:clr>
        </p15:guide>
        <p15:guide id="7" orient="horz" pos="1151" userDrawn="1">
          <p15:clr>
            <a:srgbClr val="A4A3A4"/>
          </p15:clr>
        </p15:guide>
        <p15:guide id="8" pos="3896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pos="4211" userDrawn="1">
          <p15:clr>
            <a:srgbClr val="A4A3A4"/>
          </p15:clr>
        </p15:guide>
        <p15:guide id="11" pos="7299" userDrawn="1">
          <p15:clr>
            <a:srgbClr val="A4A3A4"/>
          </p15:clr>
        </p15:guide>
        <p15:guide id="12" pos="5316" userDrawn="1">
          <p15:clr>
            <a:srgbClr val="A4A3A4"/>
          </p15:clr>
        </p15:guide>
        <p15:guide id="13" pos="291" userDrawn="1">
          <p15:clr>
            <a:srgbClr val="A4A3A4"/>
          </p15:clr>
        </p15:guide>
        <p15:guide id="14" pos="343" userDrawn="1">
          <p15:clr>
            <a:srgbClr val="A4A3A4"/>
          </p15:clr>
        </p15:guide>
        <p15:guide id="15" pos="6809" userDrawn="1">
          <p15:clr>
            <a:srgbClr val="A4A3A4"/>
          </p15:clr>
        </p15:guide>
        <p15:guide id="16" pos="6888" userDrawn="1">
          <p15:clr>
            <a:srgbClr val="A4A3A4"/>
          </p15:clr>
        </p15:guide>
        <p15:guide id="17" pos="647" userDrawn="1">
          <p15:clr>
            <a:srgbClr val="A4A3A4"/>
          </p15:clr>
        </p15:guide>
        <p15:guide id="18" orient="horz" pos="280">
          <p15:clr>
            <a:srgbClr val="A4A3A4"/>
          </p15:clr>
        </p15:guide>
        <p15:guide id="19" orient="horz" pos="573">
          <p15:clr>
            <a:srgbClr val="A4A3A4"/>
          </p15:clr>
        </p15:guide>
        <p15:guide id="20" orient="horz" pos="2658">
          <p15:clr>
            <a:srgbClr val="A4A3A4"/>
          </p15:clr>
        </p15:guide>
        <p15:guide id="21" orient="horz" pos="1619">
          <p15:clr>
            <a:srgbClr val="A4A3A4"/>
          </p15:clr>
        </p15:guide>
        <p15:guide id="22" orient="horz" pos="1031">
          <p15:clr>
            <a:srgbClr val="A4A3A4"/>
          </p15:clr>
        </p15:guide>
        <p15:guide id="23" orient="horz" pos="2774">
          <p15:clr>
            <a:srgbClr val="A4A3A4"/>
          </p15:clr>
        </p15:guide>
        <p15:guide id="24" orient="horz" pos="863">
          <p15:clr>
            <a:srgbClr val="A4A3A4"/>
          </p15:clr>
        </p15:guide>
        <p15:guide id="25" pos="2922">
          <p15:clr>
            <a:srgbClr val="A4A3A4"/>
          </p15:clr>
        </p15:guide>
        <p15:guide id="26" pos="391">
          <p15:clr>
            <a:srgbClr val="A4A3A4"/>
          </p15:clr>
        </p15:guide>
        <p15:guide id="27" pos="3158">
          <p15:clr>
            <a:srgbClr val="A4A3A4"/>
          </p15:clr>
        </p15:guide>
        <p15:guide id="28" pos="5474">
          <p15:clr>
            <a:srgbClr val="A4A3A4"/>
          </p15:clr>
        </p15:guide>
        <p15:guide id="29" pos="3987">
          <p15:clr>
            <a:srgbClr val="A4A3A4"/>
          </p15:clr>
        </p15:guide>
        <p15:guide id="30" pos="218">
          <p15:clr>
            <a:srgbClr val="A4A3A4"/>
          </p15:clr>
        </p15:guide>
        <p15:guide id="31" pos="257">
          <p15:clr>
            <a:srgbClr val="A4A3A4"/>
          </p15:clr>
        </p15:guide>
        <p15:guide id="32" pos="5107">
          <p15:clr>
            <a:srgbClr val="A4A3A4"/>
          </p15:clr>
        </p15:guide>
        <p15:guide id="33" pos="5166">
          <p15:clr>
            <a:srgbClr val="A4A3A4"/>
          </p15:clr>
        </p15:guide>
        <p15:guide id="34" pos="48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B1BAB2-AF73-3FF4-63A0-4FF23B0DA575}" name="Elina Weckström" initials="EW" userId="S::elina.weckstrom@sos-lapsikyla.fi::16576144-5060-44b7-b853-a19feaae4d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  <p:cmAuthor id="3" name="Svitlana Ostnek" initials="SO" lastIdx="2" clrIdx="2">
    <p:extLst>
      <p:ext uri="{19B8F6BF-5375-455C-9EA6-DF929625EA0E}">
        <p15:presenceInfo xmlns:p15="http://schemas.microsoft.com/office/powerpoint/2012/main" userId="S-1-5-21-3465154619-3282790773-2173923322-22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853"/>
    <a:srgbClr val="407BA9"/>
    <a:srgbClr val="FED2D3"/>
    <a:srgbClr val="DFD7C1"/>
    <a:srgbClr val="F6F5F0"/>
    <a:srgbClr val="103A64"/>
    <a:srgbClr val="C3BAE2"/>
    <a:srgbClr val="FED883"/>
    <a:srgbClr val="D6EBD4"/>
    <a:srgbClr val="BE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620" y="300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3896"/>
        <p:guide pos="521"/>
        <p:guide pos="4211"/>
        <p:guide pos="7299"/>
        <p:guide pos="5316"/>
        <p:guide pos="291"/>
        <p:guide pos="343"/>
        <p:guide pos="6809"/>
        <p:guide pos="6888"/>
        <p:guide pos="647"/>
        <p:guide orient="horz" pos="280"/>
        <p:guide orient="horz" pos="573"/>
        <p:guide orient="horz" pos="2658"/>
        <p:guide orient="horz" pos="1619"/>
        <p:guide orient="horz" pos="1031"/>
        <p:guide orient="horz" pos="2774"/>
        <p:guide orient="horz" pos="863"/>
        <p:guide pos="2922"/>
        <p:guide pos="391"/>
        <p:guide pos="3158"/>
        <p:guide pos="5474"/>
        <p:guide pos="3987"/>
        <p:guide pos="218"/>
        <p:guide pos="257"/>
        <p:guide pos="5107"/>
        <p:guide pos="5166"/>
        <p:guide pos="4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Veini" userId="7d9211bd-6b40-413b-a0fd-1dd5712dd24b" providerId="ADAL" clId="{F9144ACC-6505-42C1-A85B-5E329C972879}"/>
    <pc:docChg chg="undo custSel addSld modSection">
      <pc:chgData name="Emma Veini" userId="7d9211bd-6b40-413b-a0fd-1dd5712dd24b" providerId="ADAL" clId="{F9144ACC-6505-42C1-A85B-5E329C972879}" dt="2024-12-10T12:08:33.460" v="0" actId="2696"/>
      <pc:docMkLst>
        <pc:docMk/>
      </pc:docMkLst>
      <pc:sldChg chg="add">
        <pc:chgData name="Emma Veini" userId="7d9211bd-6b40-413b-a0fd-1dd5712dd24b" providerId="ADAL" clId="{F9144ACC-6505-42C1-A85B-5E329C972879}" dt="2024-12-10T12:08:33.460" v="0" actId="2696"/>
        <pc:sldMkLst>
          <pc:docMk/>
          <pc:sldMk cId="3206907881" sldId="257"/>
        </pc:sldMkLst>
      </pc:sldChg>
    </pc:docChg>
  </pc:docChgLst>
</pc:chgInfo>
</file>

<file path=ppt/comments/modernComment_101_BF2587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88A534-F3D1-4C06-B457-C9D092EC81CD}" authorId="{D1B1BAB2-AF73-3FF4-63A0-4FF23B0DA575}" created="2024-10-22T07:46:44.65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06907881" sldId="257"/>
      <ac:spMk id="22" creationId="{79F940D3-71F2-8269-B35A-788B775FD64C}"/>
    </ac:deMkLst>
    <p188:txBody>
      <a:bodyPr/>
      <a:lstStyle/>
      <a:p>
        <a:r>
          <a:rPr lang="en-US"/>
          <a:t>Saataisiko nämä värien selitteet tuonne ylös EU-lipun viereen, niin saataisi laatikot 2-7 samalle tasolle.</a:t>
        </a:r>
      </a:p>
    </p188:txBody>
  </p188:cm>
  <p188:cm id="{0E034662-8259-41F0-BA6C-1A2C1330EB0B}" authorId="{D1B1BAB2-AF73-3FF4-63A0-4FF23B0DA575}" created="2024-10-22T07:49:38.1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06907881" sldId="257"/>
      <ac:spMk id="6" creationId="{18D0A44F-2374-2570-8075-5C571B324DF6}"/>
    </ac:deMkLst>
    <p188:txBody>
      <a:bodyPr/>
      <a:lstStyle/>
      <a:p>
        <a:r>
          <a:rPr lang="en-US"/>
          <a:t>Tuloksellisuus nuoli ei voi leikata 1 laatikon kautta, jotta ei tule väärinymmärrystä tulosten ja tavoitteiden välisestä suhteesta. Saisiko sen kulkemaan valkoista taustaa vasten vaikka laatikoiden väli on hieman ahdas.</a:t>
        </a:r>
      </a:p>
    </p188:txBody>
  </p188:cm>
  <p188:cm id="{1BE6A657-D319-4A2A-899A-B89B0A422D96}" authorId="{D1B1BAB2-AF73-3FF4-63A0-4FF23B0DA575}" created="2024-10-22T07:51:31.0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06907881" sldId="257"/>
      <ac:cxnSpMk id="41" creationId="{C35F3D29-4045-53E9-B896-B125C7D69206}"/>
    </ac:deMkLst>
    <p188:txBody>
      <a:bodyPr/>
      <a:lstStyle/>
      <a:p>
        <a:r>
          <a:rPr lang="en-US"/>
          <a:t>Oranssit nuolet on tärkeä lisä, jotta tietää, miten ketju liikkuu. Kati taisi lisätä ne, joten katsotko Emma ne vielä visuaalisesti mukavammiksi ja kulkemaan jollakin idealla esim. laatikoiden reunoja pitkin.</a:t>
        </a:r>
      </a:p>
    </p188:txBody>
  </p188:cm>
  <p188:cm id="{03FAA7BC-92C2-433A-9C95-1D279620F299}" authorId="{D1B1BAB2-AF73-3FF4-63A0-4FF23B0DA575}" created="2024-10-22T07:52:33.0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06907881" sldId="257"/>
      <ac:picMk id="31" creationId="{B6B684A1-1ECF-1F72-3E4C-808E3E188F09}"/>
    </ac:deMkLst>
    <p188:txBody>
      <a:bodyPr/>
      <a:lstStyle/>
      <a:p>
        <a:r>
          <a:rPr lang="en-US"/>
          <a:t>Kiva visuaalinen toteutus. Rauhalliset värit tekevät diasta luettavan, vaikka onkin paljon tekstiä. Tosi kiva, että tekstit mahtuvat dialle.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62BAA-390B-E2B5-EA81-814FEBA62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C6B9134-9609-C201-2877-7266871C7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132A783-97F4-E84A-87C3-76C65D8FE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F9FF13-7442-0FDC-9691-843A596EF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8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EACFC-29E5-8276-63A2-4F8657DB2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38B89C1-5855-FF93-7B5D-53E0D8381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39B6911-80F1-30F6-C03C-6720BB93D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C08EB4-CE50-B4DA-24D4-DD5E4F524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3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svg"/><Relationship Id="rId10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0.svg"/><Relationship Id="rId4" Type="http://schemas.openxmlformats.org/officeDocument/2006/relationships/image" Target="../media/image35.png"/><Relationship Id="rId9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0.svg"/><Relationship Id="rId4" Type="http://schemas.openxmlformats.org/officeDocument/2006/relationships/image" Target="../media/image35.png"/><Relationship Id="rId9" Type="http://schemas.openxmlformats.org/officeDocument/2006/relationships/image" Target="../media/image19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0.svg"/><Relationship Id="rId4" Type="http://schemas.openxmlformats.org/officeDocument/2006/relationships/image" Target="../media/image35.png"/><Relationship Id="rId9" Type="http://schemas.openxmlformats.org/officeDocument/2006/relationships/image" Target="../media/image19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0.svg"/><Relationship Id="rId4" Type="http://schemas.openxmlformats.org/officeDocument/2006/relationships/image" Target="../media/image35.png"/><Relationship Id="rId9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oma kuv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5C992-2E8C-6545-EA6A-1C4DCEE6E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98" y="4495800"/>
            <a:ext cx="459975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B2C7A80-CF2E-C16B-8D69-72C72D6DF4AD}"/>
              </a:ext>
            </a:extLst>
          </p:cNvPr>
          <p:cNvSpPr/>
          <p:nvPr/>
        </p:nvSpPr>
        <p:spPr>
          <a:xfrm>
            <a:off x="243683" y="273150"/>
            <a:ext cx="8640000" cy="4597200"/>
          </a:xfrm>
          <a:prstGeom prst="roundRect">
            <a:avLst>
              <a:gd name="adj" fmla="val 3136"/>
            </a:avLst>
          </a:prstGeom>
          <a:solidFill>
            <a:srgbClr val="DFD7C1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712" y="1167161"/>
            <a:ext cx="4141865" cy="17853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713" y="3038010"/>
            <a:ext cx="4141864" cy="432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CF4347-2547-9EBE-D75B-44BE9BE0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9816" y="273150"/>
            <a:ext cx="3873640" cy="4597200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3" name="Picture 2" descr="European unionin osarahoittama logo.">
            <a:extLst>
              <a:ext uri="{FF2B5EF4-FFF2-40B4-BE49-F238E27FC236}">
                <a16:creationId xmlns:a16="http://schemas.microsoft.com/office/drawing/2014/main" id="{5CB14AEE-8364-4738-997E-9D24AD6ED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260" y="503402"/>
            <a:ext cx="1999127" cy="473931"/>
          </a:xfrm>
          <a:prstGeom prst="rect">
            <a:avLst/>
          </a:prstGeom>
        </p:spPr>
      </p:pic>
      <p:pic>
        <p:nvPicPr>
          <p:cNvPr id="20" name="Graphic 19" descr="Sos Lapsikylän logo.">
            <a:extLst>
              <a:ext uri="{FF2B5EF4-FFF2-40B4-BE49-F238E27FC236}">
                <a16:creationId xmlns:a16="http://schemas.microsoft.com/office/drawing/2014/main" id="{4AABD3DB-D9C8-C2A4-EACA-1C3D3969D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712" y="4280687"/>
            <a:ext cx="1516839" cy="511933"/>
          </a:xfrm>
          <a:prstGeom prst="rect">
            <a:avLst/>
          </a:prstGeom>
        </p:spPr>
      </p:pic>
      <p:pic>
        <p:nvPicPr>
          <p:cNvPr id="18" name="Picture 17" descr="Nuorten Akatemian logo.">
            <a:extLst>
              <a:ext uri="{FF2B5EF4-FFF2-40B4-BE49-F238E27FC236}">
                <a16:creationId xmlns:a16="http://schemas.microsoft.com/office/drawing/2014/main" id="{7380F7A1-A13B-81A2-9C8E-A615BC8A7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870" y="4318242"/>
            <a:ext cx="1039542" cy="329188"/>
          </a:xfrm>
          <a:prstGeom prst="rect">
            <a:avLst/>
          </a:prstGeom>
        </p:spPr>
      </p:pic>
      <p:pic>
        <p:nvPicPr>
          <p:cNvPr id="5" name="Picture 4" descr="Opetushallituksen logo.">
            <a:extLst>
              <a:ext uri="{FF2B5EF4-FFF2-40B4-BE49-F238E27FC236}">
                <a16:creationId xmlns:a16="http://schemas.microsoft.com/office/drawing/2014/main" id="{06B96548-821D-C045-A865-E19473463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716" y="4317547"/>
            <a:ext cx="1175579" cy="33256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6CAB29B-7D43-5831-6CB5-DA78354AE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5609" y="436002"/>
            <a:ext cx="2406471" cy="551483"/>
          </a:xfrm>
          <a:prstGeom prst="rect">
            <a:avLst/>
          </a:prstGeom>
        </p:spPr>
      </p:pic>
      <p:pic>
        <p:nvPicPr>
          <p:cNvPr id="7" name="Picture 6" descr="European unionin osarahoittama logo.">
            <a:extLst>
              <a:ext uri="{FF2B5EF4-FFF2-40B4-BE49-F238E27FC236}">
                <a16:creationId xmlns:a16="http://schemas.microsoft.com/office/drawing/2014/main" id="{EBA00EB7-C65C-5B58-924A-E381ACB73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260" y="503402"/>
            <a:ext cx="1999127" cy="473931"/>
          </a:xfrm>
          <a:prstGeom prst="rect">
            <a:avLst/>
          </a:prstGeom>
        </p:spPr>
      </p:pic>
      <p:pic>
        <p:nvPicPr>
          <p:cNvPr id="8" name="Graphic 7" descr="Sos Lapsikylän logo.">
            <a:extLst>
              <a:ext uri="{FF2B5EF4-FFF2-40B4-BE49-F238E27FC236}">
                <a16:creationId xmlns:a16="http://schemas.microsoft.com/office/drawing/2014/main" id="{2F1F55B7-51B2-8521-C0A9-17FFBF5E28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712" y="4280687"/>
            <a:ext cx="1516839" cy="511933"/>
          </a:xfrm>
          <a:prstGeom prst="rect">
            <a:avLst/>
          </a:prstGeom>
        </p:spPr>
      </p:pic>
      <p:pic>
        <p:nvPicPr>
          <p:cNvPr id="9" name="Picture 8" descr="Nuorten Akatemian logo.">
            <a:extLst>
              <a:ext uri="{FF2B5EF4-FFF2-40B4-BE49-F238E27FC236}">
                <a16:creationId xmlns:a16="http://schemas.microsoft.com/office/drawing/2014/main" id="{5A650042-3F4C-50DD-7D82-4205E0A706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71870" y="4318242"/>
            <a:ext cx="1039542" cy="329188"/>
          </a:xfrm>
          <a:prstGeom prst="rect">
            <a:avLst/>
          </a:prstGeom>
        </p:spPr>
      </p:pic>
      <p:pic>
        <p:nvPicPr>
          <p:cNvPr id="14" name="Picture 13" descr="Opetushallituksen logo.">
            <a:extLst>
              <a:ext uri="{FF2B5EF4-FFF2-40B4-BE49-F238E27FC236}">
                <a16:creationId xmlns:a16="http://schemas.microsoft.com/office/drawing/2014/main" id="{D90553FB-2C48-74ED-20FE-6582B472E0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42716" y="4317547"/>
            <a:ext cx="1175579" cy="33256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CC0D7C0-89B5-E0B4-33B4-38656E38B0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5609" y="436002"/>
            <a:ext cx="2406471" cy="5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3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EC837A-D872-B64D-2286-3A0D12076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600"/>
            <a:ext cx="8656634" cy="4083303"/>
          </a:xfrm>
          <a:prstGeom prst="roundRect">
            <a:avLst>
              <a:gd name="adj" fmla="val 3136"/>
            </a:avLst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3B43A8-1B21-2E47-8E6F-5336E38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844036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D99C2-1F54-9F4D-BF5C-C615D5F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148" y="1200150"/>
            <a:ext cx="8425107" cy="2996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357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100A89-CEED-C788-95AB-0962F7F07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600"/>
            <a:ext cx="8656634" cy="4083303"/>
          </a:xfrm>
          <a:prstGeom prst="roundRect">
            <a:avLst>
              <a:gd name="adj" fmla="val 3136"/>
            </a:avLst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3B43A8-1B21-2E47-8E6F-5336E38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844036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D99C2-1F54-9F4D-BF5C-C615D5F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148" y="1200150"/>
            <a:ext cx="8425107" cy="2996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7716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kolum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0DF91B0-755E-DA41-7526-875431A9E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148" y="1200150"/>
            <a:ext cx="4109830" cy="3092717"/>
          </a:xfrm>
          <a:prstGeom prst="roundRect">
            <a:avLst>
              <a:gd name="adj" fmla="val 3136"/>
            </a:avLst>
          </a:prstGeom>
          <a:solidFill>
            <a:schemeClr val="accent4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1E93787-798A-89F0-99C8-365138FD6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7165" y="1200150"/>
            <a:ext cx="4109830" cy="3092717"/>
          </a:xfrm>
          <a:prstGeom prst="roundRect">
            <a:avLst>
              <a:gd name="adj" fmla="val 3136"/>
            </a:avLst>
          </a:prstGeom>
          <a:solidFill>
            <a:schemeClr val="accent4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3B43A8-1B21-2E47-8E6F-5336E38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8" y="254733"/>
            <a:ext cx="8425107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D99C2-1F54-9F4D-BF5C-C615D5F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334" y="1411907"/>
            <a:ext cx="3715908" cy="28039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A7927-95AD-C4C7-D805-8FD431AAA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7495" y="1428150"/>
            <a:ext cx="3689171" cy="27877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2931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3B43A8-1B21-2E47-8E6F-5336E38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844036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D99C2-1F54-9F4D-BF5C-C615D5F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DDE40-A34C-2131-905B-D1F7344864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9318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viere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74A5B60-B602-844B-A45E-BBBE20D6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480879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51A9518-E2DB-3245-B57E-A2108BC68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086" y="1200150"/>
            <a:ext cx="4808798" cy="33718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2F512EF-B10E-A6F7-A62F-6C82FF850A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7023" y="258803"/>
            <a:ext cx="3435437" cy="4610079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6971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vieressä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5AB7C9-D31C-C89C-E7AC-4DB8FE4C163D}"/>
              </a:ext>
            </a:extLst>
          </p:cNvPr>
          <p:cNvSpPr/>
          <p:nvPr/>
        </p:nvSpPr>
        <p:spPr>
          <a:xfrm>
            <a:off x="243683" y="273600"/>
            <a:ext cx="8618777" cy="4083302"/>
          </a:xfrm>
          <a:prstGeom prst="roundRect">
            <a:avLst>
              <a:gd name="adj" fmla="val 3136"/>
            </a:avLst>
          </a:prstGeom>
          <a:solidFill>
            <a:srgbClr val="DFD7C1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74A5B60-B602-844B-A45E-BBBE20D6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480879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51A9518-E2DB-3245-B57E-A2108BC68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086" y="1200151"/>
            <a:ext cx="4808798" cy="2948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2F512EF-B10E-A6F7-A62F-6C82FF850A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7023" y="273600"/>
            <a:ext cx="3435437" cy="4572000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4447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vieressä v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40BAE3-481A-8002-D718-608803AD7FE8}"/>
              </a:ext>
            </a:extLst>
          </p:cNvPr>
          <p:cNvSpPr/>
          <p:nvPr/>
        </p:nvSpPr>
        <p:spPr>
          <a:xfrm>
            <a:off x="243683" y="273600"/>
            <a:ext cx="8618777" cy="4083302"/>
          </a:xfrm>
          <a:prstGeom prst="roundRect">
            <a:avLst>
              <a:gd name="adj" fmla="val 3136"/>
            </a:avLst>
          </a:prstGeom>
          <a:solidFill>
            <a:schemeClr val="accent4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74A5B60-B602-844B-A45E-BBBE20D6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480879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51A9518-E2DB-3245-B57E-A2108BC68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086" y="1200151"/>
            <a:ext cx="4808798" cy="2948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2F512EF-B10E-A6F7-A62F-6C82FF850A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7023" y="273600"/>
            <a:ext cx="3435437" cy="4572000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3729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vieressä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A73CE8-070C-0009-7C9C-85FB6134C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600"/>
            <a:ext cx="8618776" cy="4083302"/>
          </a:xfrm>
          <a:prstGeom prst="roundRect">
            <a:avLst>
              <a:gd name="adj" fmla="val 3136"/>
            </a:avLst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74A5B60-B602-844B-A45E-BBBE20D6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480879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51A9518-E2DB-3245-B57E-A2108BC68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086" y="1200151"/>
            <a:ext cx="4808798" cy="2948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2F512EF-B10E-A6F7-A62F-6C82FF850A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7023" y="273600"/>
            <a:ext cx="3435437" cy="4572000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58557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vieressä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A7DF58-2FA6-6BB3-13E8-316B2DEAA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600"/>
            <a:ext cx="8618777" cy="4083303"/>
          </a:xfrm>
          <a:prstGeom prst="roundRect">
            <a:avLst>
              <a:gd name="adj" fmla="val 3136"/>
            </a:avLst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74A5B60-B602-844B-A45E-BBBE20D6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480879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51A9518-E2DB-3245-B57E-A2108BC68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086" y="1200151"/>
            <a:ext cx="4808798" cy="2948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2F512EF-B10E-A6F7-A62F-6C82FF850A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7023" y="273600"/>
            <a:ext cx="3435437" cy="4610079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64224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vieressä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5B64FF1-56C1-35EC-7709-EB89F7A1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600"/>
            <a:ext cx="8618777" cy="4083303"/>
          </a:xfrm>
          <a:prstGeom prst="roundRect">
            <a:avLst>
              <a:gd name="adj" fmla="val 3136"/>
            </a:avLst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74A5B60-B602-844B-A45E-BBBE20D6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480879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51A9518-E2DB-3245-B57E-A2108BC68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086" y="1200151"/>
            <a:ext cx="4808798" cy="2948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2F512EF-B10E-A6F7-A62F-6C82FF850A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7023" y="273600"/>
            <a:ext cx="3435437" cy="4610079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555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oma kuva v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5C992-2E8C-6545-EA6A-1C4DCEE6E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98" y="4495800"/>
            <a:ext cx="459975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B2C7A80-CF2E-C16B-8D69-72C72D6DF4AD}"/>
              </a:ext>
            </a:extLst>
          </p:cNvPr>
          <p:cNvSpPr/>
          <p:nvPr/>
        </p:nvSpPr>
        <p:spPr>
          <a:xfrm>
            <a:off x="243683" y="273150"/>
            <a:ext cx="8640000" cy="4597200"/>
          </a:xfrm>
          <a:prstGeom prst="roundRect">
            <a:avLst>
              <a:gd name="adj" fmla="val 3136"/>
            </a:avLst>
          </a:prstGeom>
          <a:solidFill>
            <a:schemeClr val="accent4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712" y="1167161"/>
            <a:ext cx="4141865" cy="17853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713" y="3038010"/>
            <a:ext cx="4141864" cy="432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.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F4DBA89-F9E7-33E4-2490-AFEEFB56E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9816" y="273150"/>
            <a:ext cx="3873640" cy="4597200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5661E6B-862A-9F4B-3D35-BF0B23B4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09" y="436002"/>
            <a:ext cx="2406471" cy="551483"/>
          </a:xfrm>
          <a:prstGeom prst="rect">
            <a:avLst/>
          </a:prstGeom>
        </p:spPr>
      </p:pic>
      <p:pic>
        <p:nvPicPr>
          <p:cNvPr id="17" name="Graphic 16" descr="Sos Lapsikylän logo.">
            <a:extLst>
              <a:ext uri="{FF2B5EF4-FFF2-40B4-BE49-F238E27FC236}">
                <a16:creationId xmlns:a16="http://schemas.microsoft.com/office/drawing/2014/main" id="{A63EDE03-EA2F-99E6-0751-570AA9EBF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12" y="4280687"/>
            <a:ext cx="1516839" cy="511933"/>
          </a:xfrm>
          <a:prstGeom prst="rect">
            <a:avLst/>
          </a:prstGeom>
        </p:spPr>
      </p:pic>
      <p:pic>
        <p:nvPicPr>
          <p:cNvPr id="19" name="Picture 18" descr="Nuorten Akatemian logo.">
            <a:extLst>
              <a:ext uri="{FF2B5EF4-FFF2-40B4-BE49-F238E27FC236}">
                <a16:creationId xmlns:a16="http://schemas.microsoft.com/office/drawing/2014/main" id="{5C97F39B-4F28-CD59-5DCF-392D7E017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870" y="4318242"/>
            <a:ext cx="1039542" cy="329188"/>
          </a:xfrm>
          <a:prstGeom prst="rect">
            <a:avLst/>
          </a:prstGeom>
        </p:spPr>
      </p:pic>
      <p:pic>
        <p:nvPicPr>
          <p:cNvPr id="21" name="Picture 20" descr="Opetushallituksen logo.">
            <a:extLst>
              <a:ext uri="{FF2B5EF4-FFF2-40B4-BE49-F238E27FC236}">
                <a16:creationId xmlns:a16="http://schemas.microsoft.com/office/drawing/2014/main" id="{83B628D7-2DC1-E084-5CCF-3AE7912CD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716" y="4317547"/>
            <a:ext cx="1175579" cy="332565"/>
          </a:xfrm>
          <a:prstGeom prst="rect">
            <a:avLst/>
          </a:prstGeom>
        </p:spPr>
      </p:pic>
      <p:pic>
        <p:nvPicPr>
          <p:cNvPr id="23" name="Picture 22" descr="European unionin osarahoittama logo.">
            <a:extLst>
              <a:ext uri="{FF2B5EF4-FFF2-40B4-BE49-F238E27FC236}">
                <a16:creationId xmlns:a16="http://schemas.microsoft.com/office/drawing/2014/main" id="{C6E39884-D8BB-E03F-9866-D1D4DB524B0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932260" y="503402"/>
            <a:ext cx="1999127" cy="4739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9BB69BF-215B-2AE1-ECB3-A9BC963EF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09" y="436002"/>
            <a:ext cx="2406471" cy="551483"/>
          </a:xfrm>
          <a:prstGeom prst="rect">
            <a:avLst/>
          </a:prstGeom>
        </p:spPr>
      </p:pic>
      <p:pic>
        <p:nvPicPr>
          <p:cNvPr id="7" name="Graphic 6" descr="Sos Lapsikylän logo.">
            <a:extLst>
              <a:ext uri="{FF2B5EF4-FFF2-40B4-BE49-F238E27FC236}">
                <a16:creationId xmlns:a16="http://schemas.microsoft.com/office/drawing/2014/main" id="{700F3494-DC29-F713-EEE4-B231C4F7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12" y="4280687"/>
            <a:ext cx="1516839" cy="511933"/>
          </a:xfrm>
          <a:prstGeom prst="rect">
            <a:avLst/>
          </a:prstGeom>
        </p:spPr>
      </p:pic>
      <p:pic>
        <p:nvPicPr>
          <p:cNvPr id="8" name="Picture 7" descr="Nuorten Akatemian logo.">
            <a:extLst>
              <a:ext uri="{FF2B5EF4-FFF2-40B4-BE49-F238E27FC236}">
                <a16:creationId xmlns:a16="http://schemas.microsoft.com/office/drawing/2014/main" id="{ED121574-E856-FBDB-8B06-17C7F4507B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71870" y="4318242"/>
            <a:ext cx="1039542" cy="329188"/>
          </a:xfrm>
          <a:prstGeom prst="rect">
            <a:avLst/>
          </a:prstGeom>
        </p:spPr>
      </p:pic>
      <p:pic>
        <p:nvPicPr>
          <p:cNvPr id="9" name="Picture 8" descr="Opetushallituksen logo.">
            <a:extLst>
              <a:ext uri="{FF2B5EF4-FFF2-40B4-BE49-F238E27FC236}">
                <a16:creationId xmlns:a16="http://schemas.microsoft.com/office/drawing/2014/main" id="{1E9B3A6F-85B1-106C-4454-1611B6DD7D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42716" y="4317547"/>
            <a:ext cx="1175579" cy="332565"/>
          </a:xfrm>
          <a:prstGeom prst="rect">
            <a:avLst/>
          </a:prstGeom>
        </p:spPr>
      </p:pic>
      <p:pic>
        <p:nvPicPr>
          <p:cNvPr id="10" name="Picture 9" descr="European unionin osarahoittama logo.">
            <a:extLst>
              <a:ext uri="{FF2B5EF4-FFF2-40B4-BE49-F238E27FC236}">
                <a16:creationId xmlns:a16="http://schemas.microsoft.com/office/drawing/2014/main" id="{E4C77712-DD48-66E5-B647-D6CDBA51CA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932260" y="503402"/>
            <a:ext cx="1999127" cy="4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7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1C4D309-6C7C-7A42-A145-34102163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8411052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97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kalvo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BCCA-4073-D9CF-4951-B30F818F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229100"/>
            <a:ext cx="502548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EE26DB-FEC0-F2D7-0501-2D3EB8818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rgbClr val="DFD7C1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386" y="2117635"/>
            <a:ext cx="5176682" cy="819023"/>
          </a:xfrm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Välikalvon</a:t>
            </a:r>
            <a:r>
              <a:rPr lang="en-GB"/>
              <a:t> </a:t>
            </a:r>
            <a:r>
              <a:rPr lang="en-GB" err="1"/>
              <a:t>otsikko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03198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kalvo v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BCCA-4073-D9CF-4951-B30F818F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229100"/>
            <a:ext cx="502548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0E3249-E924-8805-5BA0-9468AD453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4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386" y="2117635"/>
            <a:ext cx="5176682" cy="819023"/>
          </a:xfrm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Välikalvon</a:t>
            </a:r>
            <a:r>
              <a:rPr lang="en-GB"/>
              <a:t> </a:t>
            </a:r>
            <a:r>
              <a:rPr lang="en-GB" err="1"/>
              <a:t>otsikko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1421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kalv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BCCA-4073-D9CF-4951-B30F818F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229100"/>
            <a:ext cx="502548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403E3B-2925-7BDB-3D1D-E725443D2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386" y="2117635"/>
            <a:ext cx="5176682" cy="819023"/>
          </a:xfrm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Välikalvon</a:t>
            </a:r>
            <a:r>
              <a:rPr lang="en-GB"/>
              <a:t> </a:t>
            </a:r>
            <a:r>
              <a:rPr lang="en-GB" err="1"/>
              <a:t>otsikko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8844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kalv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BCCA-4073-D9CF-4951-B30F818F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229100"/>
            <a:ext cx="502548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ADDEA23-BED1-AB95-0D6B-C18C12397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2">
              <a:alpha val="19881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386" y="2117635"/>
            <a:ext cx="5176682" cy="819023"/>
          </a:xfrm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Välikalvon</a:t>
            </a:r>
            <a:r>
              <a:rPr lang="en-GB"/>
              <a:t> </a:t>
            </a:r>
            <a:r>
              <a:rPr lang="en-GB" err="1"/>
              <a:t>otsikko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86620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kalv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BCCA-4073-D9CF-4951-B30F818F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229100"/>
            <a:ext cx="502548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A9BE0F-8299-13B3-79A7-2261FC7F5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600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386" y="2117635"/>
            <a:ext cx="5176682" cy="819023"/>
          </a:xfrm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Välikalvon</a:t>
            </a:r>
            <a:r>
              <a:rPr lang="en-GB"/>
              <a:t> </a:t>
            </a:r>
            <a:r>
              <a:rPr lang="en-GB" err="1"/>
              <a:t>otsikko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2520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kalvo beige kuv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BCCA-4073-D9CF-4951-B30F818F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229100"/>
            <a:ext cx="502548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EE26DB-FEC0-F2D7-0501-2D3EB8818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rgbClr val="DFD7C1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386" y="2117635"/>
            <a:ext cx="5176682" cy="819023"/>
          </a:xfrm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Välikalvon</a:t>
            </a:r>
            <a:r>
              <a:rPr lang="en-GB"/>
              <a:t> </a:t>
            </a:r>
            <a:r>
              <a:rPr lang="en-GB" err="1"/>
              <a:t>otsikko</a:t>
            </a:r>
            <a:endParaRPr lang="en-FI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4C56B3-FD27-249A-B899-A61AA6E32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06"/>
          <a:stretch/>
        </p:blipFill>
        <p:spPr>
          <a:xfrm>
            <a:off x="7782957" y="765126"/>
            <a:ext cx="1362122" cy="169220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1EA2138-DF23-EAC7-BEF9-CB98F96AC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477"/>
          <a:stretch/>
        </p:blipFill>
        <p:spPr>
          <a:xfrm rot="10800000">
            <a:off x="6706575" y="-4095"/>
            <a:ext cx="1321143" cy="91849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C85DAEE-71FC-A451-102D-949C9070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06"/>
          <a:stretch/>
        </p:blipFill>
        <p:spPr>
          <a:xfrm>
            <a:off x="7782957" y="765126"/>
            <a:ext cx="1362122" cy="169220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84D3BF8-EC23-EA6E-8CF2-66C7E05B2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477"/>
          <a:stretch/>
        </p:blipFill>
        <p:spPr>
          <a:xfrm rot="10800000">
            <a:off x="6706575" y="-4095"/>
            <a:ext cx="1321143" cy="9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0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kalvo vsininen kuv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BCCA-4073-D9CF-4951-B30F818F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229100"/>
            <a:ext cx="502548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B0E3249-E924-8805-5BA0-9468AD453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4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386" y="2117635"/>
            <a:ext cx="5176682" cy="819023"/>
          </a:xfrm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Välikalvon</a:t>
            </a:r>
            <a:r>
              <a:rPr lang="en-GB"/>
              <a:t> </a:t>
            </a:r>
            <a:r>
              <a:rPr lang="en-GB" err="1"/>
              <a:t>otsikko</a:t>
            </a:r>
            <a:endParaRPr lang="en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BBB9BB7-10D3-A3F5-8A7B-3FA90AF61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06"/>
          <a:stretch/>
        </p:blipFill>
        <p:spPr>
          <a:xfrm>
            <a:off x="7782957" y="765126"/>
            <a:ext cx="1362122" cy="16922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F728C62-5661-D760-52E8-2FF29C948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477"/>
          <a:stretch/>
        </p:blipFill>
        <p:spPr>
          <a:xfrm rot="10800000">
            <a:off x="6706575" y="-4095"/>
            <a:ext cx="1321143" cy="91849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3128A3B-8B16-6589-444A-CF2605E5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06"/>
          <a:stretch/>
        </p:blipFill>
        <p:spPr>
          <a:xfrm>
            <a:off x="7782957" y="765126"/>
            <a:ext cx="1362122" cy="16922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9169E4D-E7BB-8AC2-02DA-C9E459D47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477"/>
          <a:stretch/>
        </p:blipFill>
        <p:spPr>
          <a:xfrm rot="10800000">
            <a:off x="6706575" y="-4095"/>
            <a:ext cx="1321143" cy="9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95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kalvo keltainen kuv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BCCA-4073-D9CF-4951-B30F818F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229100"/>
            <a:ext cx="502548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403E3B-2925-7BDB-3D1D-E725443D2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386" y="2117635"/>
            <a:ext cx="5176682" cy="819023"/>
          </a:xfrm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Välikalvon</a:t>
            </a:r>
            <a:r>
              <a:rPr lang="en-GB"/>
              <a:t> </a:t>
            </a:r>
            <a:r>
              <a:rPr lang="en-GB" err="1"/>
              <a:t>otsikko</a:t>
            </a:r>
            <a:endParaRPr lang="en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7592A1-228A-DDCA-BFFA-DACC8F01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06"/>
          <a:stretch/>
        </p:blipFill>
        <p:spPr>
          <a:xfrm>
            <a:off x="7782957" y="765126"/>
            <a:ext cx="1362122" cy="16922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FD7E1C-3E7D-428F-2685-DA935A601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477"/>
          <a:stretch/>
        </p:blipFill>
        <p:spPr>
          <a:xfrm rot="10800000">
            <a:off x="6706575" y="0"/>
            <a:ext cx="1321143" cy="91849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1BCFC92-C421-9A73-0F34-57226DEC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06"/>
          <a:stretch/>
        </p:blipFill>
        <p:spPr>
          <a:xfrm>
            <a:off x="7782957" y="765126"/>
            <a:ext cx="1362122" cy="16922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72EABEC-75D9-7290-720D-BC418016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477"/>
          <a:stretch/>
        </p:blipFill>
        <p:spPr>
          <a:xfrm rot="10800000">
            <a:off x="6706575" y="0"/>
            <a:ext cx="1321143" cy="9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9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kalvo vihreä kuv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BCCA-4073-D9CF-4951-B30F818F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229100"/>
            <a:ext cx="502548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ADDEA23-BED1-AB95-0D6B-C18C12397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386" y="2117635"/>
            <a:ext cx="5176682" cy="819023"/>
          </a:xfrm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Välikalvon</a:t>
            </a:r>
            <a:r>
              <a:rPr lang="en-GB"/>
              <a:t> </a:t>
            </a:r>
            <a:r>
              <a:rPr lang="en-GB" err="1"/>
              <a:t>otsikko</a:t>
            </a:r>
            <a:endParaRPr lang="en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B01629-6187-E60B-6A49-F09BA3CDD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06"/>
          <a:stretch/>
        </p:blipFill>
        <p:spPr>
          <a:xfrm>
            <a:off x="7782957" y="765126"/>
            <a:ext cx="1362122" cy="16922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D535AD-0DDA-1C5F-BD8F-2BDB627E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477"/>
          <a:stretch/>
        </p:blipFill>
        <p:spPr>
          <a:xfrm rot="10800000">
            <a:off x="6706575" y="-4095"/>
            <a:ext cx="1321143" cy="91849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653489A-8E5B-9C6A-ADB8-12103B2D4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06"/>
          <a:stretch/>
        </p:blipFill>
        <p:spPr>
          <a:xfrm>
            <a:off x="7782957" y="765126"/>
            <a:ext cx="1362122" cy="16922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74A69EC-50AF-C078-5827-92E76164F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477"/>
          <a:stretch/>
        </p:blipFill>
        <p:spPr>
          <a:xfrm rot="10800000">
            <a:off x="6706575" y="-4095"/>
            <a:ext cx="1321143" cy="9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oma kuv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5C992-2E8C-6545-EA6A-1C4DCEE6E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98" y="4495800"/>
            <a:ext cx="459975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B2C7A80-CF2E-C16B-8D69-72C72D6DF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150"/>
            <a:ext cx="8640000" cy="4597200"/>
          </a:xfrm>
          <a:prstGeom prst="roundRect">
            <a:avLst>
              <a:gd name="adj" fmla="val 3136"/>
            </a:avLst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712" y="1167161"/>
            <a:ext cx="4141865" cy="17853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713" y="3038010"/>
            <a:ext cx="4141864" cy="432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.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D90AAE0B-F02B-61DE-5C22-B8C7A57F82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9816" y="271350"/>
            <a:ext cx="3873640" cy="4597200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C2EB21-790A-3FA6-FB5A-ED1B662F9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09" y="436002"/>
            <a:ext cx="2406471" cy="551483"/>
          </a:xfrm>
          <a:prstGeom prst="rect">
            <a:avLst/>
          </a:prstGeom>
        </p:spPr>
      </p:pic>
      <p:pic>
        <p:nvPicPr>
          <p:cNvPr id="17" name="Graphic 16" descr="Sos Lapsikylän logo.">
            <a:extLst>
              <a:ext uri="{FF2B5EF4-FFF2-40B4-BE49-F238E27FC236}">
                <a16:creationId xmlns:a16="http://schemas.microsoft.com/office/drawing/2014/main" id="{6B10ECEE-B6BD-FB0D-1803-9A041F3B9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12" y="4280687"/>
            <a:ext cx="1516839" cy="511933"/>
          </a:xfrm>
          <a:prstGeom prst="rect">
            <a:avLst/>
          </a:prstGeom>
        </p:spPr>
      </p:pic>
      <p:pic>
        <p:nvPicPr>
          <p:cNvPr id="19" name="Picture 18" descr="Nuorten Akatemian logo.">
            <a:extLst>
              <a:ext uri="{FF2B5EF4-FFF2-40B4-BE49-F238E27FC236}">
                <a16:creationId xmlns:a16="http://schemas.microsoft.com/office/drawing/2014/main" id="{4D83905A-DA59-010E-84B4-A520DB6AB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870" y="4318242"/>
            <a:ext cx="1039542" cy="329188"/>
          </a:xfrm>
          <a:prstGeom prst="rect">
            <a:avLst/>
          </a:prstGeom>
        </p:spPr>
      </p:pic>
      <p:pic>
        <p:nvPicPr>
          <p:cNvPr id="21" name="Picture 20" descr="Opetushallituksen logo.">
            <a:extLst>
              <a:ext uri="{FF2B5EF4-FFF2-40B4-BE49-F238E27FC236}">
                <a16:creationId xmlns:a16="http://schemas.microsoft.com/office/drawing/2014/main" id="{B909B39B-496B-7FE0-1D65-B42E00853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716" y="4317547"/>
            <a:ext cx="1175579" cy="332565"/>
          </a:xfrm>
          <a:prstGeom prst="rect">
            <a:avLst/>
          </a:prstGeom>
        </p:spPr>
      </p:pic>
      <p:pic>
        <p:nvPicPr>
          <p:cNvPr id="22" name="Picture 21" descr="European unionin osarahoittama logo.">
            <a:extLst>
              <a:ext uri="{FF2B5EF4-FFF2-40B4-BE49-F238E27FC236}">
                <a16:creationId xmlns:a16="http://schemas.microsoft.com/office/drawing/2014/main" id="{56A5ADC9-02E5-48F3-7704-AC164C25C0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932260" y="503402"/>
            <a:ext cx="1999127" cy="4739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0D9AF20-94C7-D4FD-FC6E-FD8516654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09" y="436002"/>
            <a:ext cx="2406471" cy="551483"/>
          </a:xfrm>
          <a:prstGeom prst="rect">
            <a:avLst/>
          </a:prstGeom>
        </p:spPr>
      </p:pic>
      <p:pic>
        <p:nvPicPr>
          <p:cNvPr id="7" name="Graphic 6" descr="Sos Lapsikylän logo.">
            <a:extLst>
              <a:ext uri="{FF2B5EF4-FFF2-40B4-BE49-F238E27FC236}">
                <a16:creationId xmlns:a16="http://schemas.microsoft.com/office/drawing/2014/main" id="{9D464871-7757-17BF-5432-160FDE94EC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12" y="4280687"/>
            <a:ext cx="1516839" cy="511933"/>
          </a:xfrm>
          <a:prstGeom prst="rect">
            <a:avLst/>
          </a:prstGeom>
        </p:spPr>
      </p:pic>
      <p:pic>
        <p:nvPicPr>
          <p:cNvPr id="8" name="Picture 7" descr="Nuorten Akatemian logo.">
            <a:extLst>
              <a:ext uri="{FF2B5EF4-FFF2-40B4-BE49-F238E27FC236}">
                <a16:creationId xmlns:a16="http://schemas.microsoft.com/office/drawing/2014/main" id="{52F3C8B7-1AE5-B9A7-9AA9-AA55E72488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71870" y="4318242"/>
            <a:ext cx="1039542" cy="329188"/>
          </a:xfrm>
          <a:prstGeom prst="rect">
            <a:avLst/>
          </a:prstGeom>
        </p:spPr>
      </p:pic>
      <p:pic>
        <p:nvPicPr>
          <p:cNvPr id="9" name="Picture 8" descr="Opetushallituksen logo.">
            <a:extLst>
              <a:ext uri="{FF2B5EF4-FFF2-40B4-BE49-F238E27FC236}">
                <a16:creationId xmlns:a16="http://schemas.microsoft.com/office/drawing/2014/main" id="{A03E2FF8-F00A-9C03-E45B-A7893E9E07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42716" y="4317547"/>
            <a:ext cx="1175579" cy="332565"/>
          </a:xfrm>
          <a:prstGeom prst="rect">
            <a:avLst/>
          </a:prstGeom>
        </p:spPr>
      </p:pic>
      <p:pic>
        <p:nvPicPr>
          <p:cNvPr id="10" name="Picture 9" descr="European unionin osarahoittama logo.">
            <a:extLst>
              <a:ext uri="{FF2B5EF4-FFF2-40B4-BE49-F238E27FC236}">
                <a16:creationId xmlns:a16="http://schemas.microsoft.com/office/drawing/2014/main" id="{7C0E65B1-8463-DDED-946C-A332277732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932260" y="503402"/>
            <a:ext cx="1999127" cy="4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96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kalvo punainen kuv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C8BCCA-4073-D9CF-4951-B30F818F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229100"/>
            <a:ext cx="502548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A9BE0F-8299-13B3-79A7-2261FC7F5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600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386" y="2117635"/>
            <a:ext cx="5176682" cy="819023"/>
          </a:xfrm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Välikalvon</a:t>
            </a:r>
            <a:r>
              <a:rPr lang="en-GB"/>
              <a:t> </a:t>
            </a:r>
            <a:r>
              <a:rPr lang="en-GB" err="1"/>
              <a:t>otsikko</a:t>
            </a:r>
            <a:endParaRPr lang="en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EF9B520-7B45-28A5-EDF6-CE9DDEC40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06"/>
          <a:stretch/>
        </p:blipFill>
        <p:spPr>
          <a:xfrm>
            <a:off x="7782957" y="765126"/>
            <a:ext cx="1362122" cy="16922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283E42C-1E24-668A-CB2E-99C9508A7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477"/>
          <a:stretch/>
        </p:blipFill>
        <p:spPr>
          <a:xfrm rot="10800000">
            <a:off x="6706575" y="-4095"/>
            <a:ext cx="1321143" cy="91849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96A95DD-05BB-B4BB-B803-4533FA74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506"/>
          <a:stretch/>
        </p:blipFill>
        <p:spPr>
          <a:xfrm>
            <a:off x="7782957" y="765126"/>
            <a:ext cx="1362122" cy="16922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672D978-18A0-116F-ACA5-36EDE6BC1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0477"/>
          <a:stretch/>
        </p:blipFill>
        <p:spPr>
          <a:xfrm rot="10800000">
            <a:off x="6706575" y="-4095"/>
            <a:ext cx="1321143" cy="9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72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v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B459-0666-A499-9AAD-EE7331130F72}"/>
              </a:ext>
            </a:extLst>
          </p:cNvPr>
          <p:cNvSpPr/>
          <p:nvPr/>
        </p:nvSpPr>
        <p:spPr>
          <a:xfrm>
            <a:off x="-1" y="4229100"/>
            <a:ext cx="509982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3EBF684-435E-9DAB-EBCC-EC149B9FB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4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3659" y="2162239"/>
            <a:ext cx="5176682" cy="819023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tulee</a:t>
            </a:r>
            <a:r>
              <a:rPr lang="en-GB"/>
              <a:t> </a:t>
            </a:r>
            <a:r>
              <a:rPr lang="en-GB" err="1"/>
              <a:t>nosto</a:t>
            </a:r>
            <a:endParaRPr lang="en-FI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D8F503-3D87-BA2B-8F41-36B21E0A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776"/>
          <a:stretch/>
        </p:blipFill>
        <p:spPr>
          <a:xfrm>
            <a:off x="730455" y="4354360"/>
            <a:ext cx="1035283" cy="7891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2CDA067-2E51-2333-D23B-EF18CB70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776"/>
          <a:stretch/>
        </p:blipFill>
        <p:spPr>
          <a:xfrm>
            <a:off x="730455" y="4354360"/>
            <a:ext cx="1035283" cy="7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9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B459-0666-A499-9AAD-EE7331130F72}"/>
              </a:ext>
            </a:extLst>
          </p:cNvPr>
          <p:cNvSpPr/>
          <p:nvPr/>
        </p:nvSpPr>
        <p:spPr>
          <a:xfrm>
            <a:off x="-1" y="4229100"/>
            <a:ext cx="497344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3EBF684-435E-9DAB-EBCC-EC149B9FB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3659" y="2162239"/>
            <a:ext cx="5176682" cy="819023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tulee</a:t>
            </a:r>
            <a:r>
              <a:rPr lang="en-GB"/>
              <a:t> </a:t>
            </a:r>
            <a:r>
              <a:rPr lang="en-GB" err="1"/>
              <a:t>nosto</a:t>
            </a:r>
            <a:endParaRPr lang="en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0F8C24-551C-F271-97D0-1E0CA672B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0477"/>
          <a:stretch/>
        </p:blipFill>
        <p:spPr>
          <a:xfrm>
            <a:off x="7625830" y="4414345"/>
            <a:ext cx="1048800" cy="72915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38E3D03-9BC4-B9C0-0EBD-46E43EDDE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776"/>
          <a:stretch/>
        </p:blipFill>
        <p:spPr>
          <a:xfrm rot="16200000">
            <a:off x="8206071" y="3274069"/>
            <a:ext cx="1083879" cy="8261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39544D1-B2EB-2221-1369-DF949160A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0477"/>
          <a:stretch/>
        </p:blipFill>
        <p:spPr>
          <a:xfrm>
            <a:off x="7625830" y="4414345"/>
            <a:ext cx="1048800" cy="72915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15213E3-DB69-A5C5-B2D3-5DF3156B9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776"/>
          <a:stretch/>
        </p:blipFill>
        <p:spPr>
          <a:xfrm rot="16200000">
            <a:off x="8206071" y="3274069"/>
            <a:ext cx="1083879" cy="8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2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B459-0666-A499-9AAD-EE7331130F72}"/>
              </a:ext>
            </a:extLst>
          </p:cNvPr>
          <p:cNvSpPr/>
          <p:nvPr/>
        </p:nvSpPr>
        <p:spPr>
          <a:xfrm>
            <a:off x="-1" y="4229100"/>
            <a:ext cx="478759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3EBF684-435E-9DAB-EBCC-EC149B9FB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2">
              <a:alpha val="19881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3659" y="2162239"/>
            <a:ext cx="5176682" cy="819023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tulee</a:t>
            </a:r>
            <a:r>
              <a:rPr lang="en-GB"/>
              <a:t> </a:t>
            </a:r>
            <a:r>
              <a:rPr lang="en-GB" err="1"/>
              <a:t>nosto</a:t>
            </a:r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4871ADF-FE91-40E3-DA60-47BD9F4F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644" y="3463807"/>
            <a:ext cx="1530586" cy="153058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706A990-F044-417E-515C-4F27DD5B3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6406" y="218696"/>
            <a:ext cx="1317238" cy="13172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689FC15-19C6-17F6-2088-A0CC563B9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644" y="3463807"/>
            <a:ext cx="1530586" cy="153058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B3E22C0-8419-7B3F-F0BB-3DC5B242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6406" y="218696"/>
            <a:ext cx="1317238" cy="13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96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B459-0666-A499-9AAD-EE7331130F72}"/>
              </a:ext>
            </a:extLst>
          </p:cNvPr>
          <p:cNvSpPr/>
          <p:nvPr/>
        </p:nvSpPr>
        <p:spPr>
          <a:xfrm>
            <a:off x="-1" y="4229100"/>
            <a:ext cx="478759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52DCFB-4CB1-C508-0408-5BEE72900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600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3659" y="2162239"/>
            <a:ext cx="5176682" cy="819023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tulee</a:t>
            </a:r>
            <a:r>
              <a:rPr lang="en-GB"/>
              <a:t> </a:t>
            </a:r>
            <a:r>
              <a:rPr lang="en-GB" err="1"/>
              <a:t>nosto</a:t>
            </a:r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4871ADF-FE91-40E3-DA60-47BD9F4F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644" y="3463807"/>
            <a:ext cx="1530586" cy="153058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706A990-F044-417E-515C-4F27DD5B3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6406" y="218696"/>
            <a:ext cx="1317238" cy="131723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B89C79-8B0D-F847-4BF2-5C132E5CF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644" y="3463807"/>
            <a:ext cx="1530586" cy="15305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487DA4A-0A86-ADDC-BCD1-F4BB52477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6406" y="218696"/>
            <a:ext cx="1317238" cy="13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18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483FC1-3056-2CFD-9A31-3DA42FB8B89E}"/>
              </a:ext>
            </a:extLst>
          </p:cNvPr>
          <p:cNvSpPr/>
          <p:nvPr/>
        </p:nvSpPr>
        <p:spPr>
          <a:xfrm>
            <a:off x="-1" y="4229100"/>
            <a:ext cx="470600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1140555-CA17-332F-5ED1-3EEA21AB3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rgbClr val="DFD7C1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3659" y="2162238"/>
            <a:ext cx="5176682" cy="819023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tulee</a:t>
            </a:r>
            <a:r>
              <a:rPr lang="en-GB"/>
              <a:t> </a:t>
            </a:r>
            <a:r>
              <a:rPr lang="en-GB" err="1"/>
              <a:t>lainaus</a:t>
            </a:r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7525BC-18E9-59A3-4C75-59C3EA07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077" y="459339"/>
            <a:ext cx="1686073" cy="16860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48FBD5-40FB-E917-70C9-D8D4B2A12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077" y="459339"/>
            <a:ext cx="1686073" cy="16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25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v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483FC1-3056-2CFD-9A31-3DA42FB8B89E}"/>
              </a:ext>
            </a:extLst>
          </p:cNvPr>
          <p:cNvSpPr/>
          <p:nvPr/>
        </p:nvSpPr>
        <p:spPr>
          <a:xfrm>
            <a:off x="-1" y="4229100"/>
            <a:ext cx="470600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F09129-8830-C5E5-19EE-28D6F554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4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4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3659" y="2162238"/>
            <a:ext cx="5176682" cy="819023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tulee</a:t>
            </a:r>
            <a:r>
              <a:rPr lang="en-GB"/>
              <a:t> </a:t>
            </a:r>
            <a:r>
              <a:rPr lang="en-GB" err="1"/>
              <a:t>lainaus</a:t>
            </a:r>
            <a:endParaRPr lang="en-FI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F6972F2-D77D-B6B8-FC57-8FA7BA5AE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077" y="459339"/>
            <a:ext cx="1686073" cy="168607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06EC9E-88F2-F4C3-E1C6-4842E656E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077" y="459339"/>
            <a:ext cx="1686073" cy="16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1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483FC1-3056-2CFD-9A31-3DA42FB8B89E}"/>
              </a:ext>
            </a:extLst>
          </p:cNvPr>
          <p:cNvSpPr/>
          <p:nvPr/>
        </p:nvSpPr>
        <p:spPr>
          <a:xfrm>
            <a:off x="-1" y="4229100"/>
            <a:ext cx="470600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63AC037-2883-62CA-CF4A-C3ED23256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4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3659" y="2162238"/>
            <a:ext cx="5176682" cy="819023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tulee</a:t>
            </a:r>
            <a:r>
              <a:rPr lang="en-GB"/>
              <a:t> </a:t>
            </a:r>
            <a:r>
              <a:rPr lang="en-GB" err="1"/>
              <a:t>lainaus</a:t>
            </a:r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7525BC-18E9-59A3-4C75-59C3EA07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077" y="459339"/>
            <a:ext cx="1686073" cy="16860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D5B2E27-1F7E-CABA-5779-BCA000853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077" y="459339"/>
            <a:ext cx="1686073" cy="16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29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483FC1-3056-2CFD-9A31-3DA42FB8B89E}"/>
              </a:ext>
            </a:extLst>
          </p:cNvPr>
          <p:cNvSpPr/>
          <p:nvPr/>
        </p:nvSpPr>
        <p:spPr>
          <a:xfrm>
            <a:off x="-1" y="4229100"/>
            <a:ext cx="470600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7A7892-DDC1-E770-FD86-ED7E94DED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2">
              <a:alpha val="19881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3659" y="2162238"/>
            <a:ext cx="5176682" cy="819023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tulee</a:t>
            </a:r>
            <a:r>
              <a:rPr lang="en-GB"/>
              <a:t> </a:t>
            </a:r>
            <a:r>
              <a:rPr lang="en-GB" err="1"/>
              <a:t>lainaus</a:t>
            </a:r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7525BC-18E9-59A3-4C75-59C3EA07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077" y="459339"/>
            <a:ext cx="1686073" cy="16860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E86FF7-93B9-9D2B-36D9-0FAED4091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077" y="459339"/>
            <a:ext cx="1686073" cy="16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6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483FC1-3056-2CFD-9A31-3DA42FB8B89E}"/>
              </a:ext>
            </a:extLst>
          </p:cNvPr>
          <p:cNvSpPr/>
          <p:nvPr/>
        </p:nvSpPr>
        <p:spPr>
          <a:xfrm>
            <a:off x="-1" y="4229100"/>
            <a:ext cx="470600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98552F-1205-6AF3-4225-CA89C99E9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600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3659" y="2162238"/>
            <a:ext cx="5176682" cy="819023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tulee</a:t>
            </a:r>
            <a:r>
              <a:rPr lang="en-GB"/>
              <a:t> </a:t>
            </a:r>
            <a:r>
              <a:rPr lang="en-GB" err="1"/>
              <a:t>lainaus</a:t>
            </a:r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7525BC-18E9-59A3-4C75-59C3EA07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077" y="459339"/>
            <a:ext cx="1686073" cy="16860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50C2DA6-926E-9A3A-FA27-0D177134B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4077" y="459339"/>
            <a:ext cx="1686073" cy="16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oma kuv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5C992-2E8C-6545-EA6A-1C4DCEE6E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98" y="4495800"/>
            <a:ext cx="459975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B2C7A80-CF2E-C16B-8D69-72C72D6DF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40000" cy="4595750"/>
          </a:xfrm>
          <a:prstGeom prst="roundRect">
            <a:avLst>
              <a:gd name="adj" fmla="val 3136"/>
            </a:avLst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712" y="1167161"/>
            <a:ext cx="4141865" cy="17853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713" y="3038010"/>
            <a:ext cx="4141864" cy="432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.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097D1CBB-A9D7-226E-953A-10C1E27DA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9816" y="273150"/>
            <a:ext cx="3873640" cy="4597200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C2333F4-E203-F817-C792-CB04D1927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09" y="436002"/>
            <a:ext cx="2406471" cy="551483"/>
          </a:xfrm>
          <a:prstGeom prst="rect">
            <a:avLst/>
          </a:prstGeom>
        </p:spPr>
      </p:pic>
      <p:pic>
        <p:nvPicPr>
          <p:cNvPr id="17" name="Graphic 16" descr="Sos Lapsikylän logo.">
            <a:extLst>
              <a:ext uri="{FF2B5EF4-FFF2-40B4-BE49-F238E27FC236}">
                <a16:creationId xmlns:a16="http://schemas.microsoft.com/office/drawing/2014/main" id="{AC2B0165-4F0C-97EF-1A3E-C48605540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12" y="4280687"/>
            <a:ext cx="1516839" cy="511933"/>
          </a:xfrm>
          <a:prstGeom prst="rect">
            <a:avLst/>
          </a:prstGeom>
        </p:spPr>
      </p:pic>
      <p:pic>
        <p:nvPicPr>
          <p:cNvPr id="19" name="Picture 18" descr="Nuorten Akatemian logo.">
            <a:extLst>
              <a:ext uri="{FF2B5EF4-FFF2-40B4-BE49-F238E27FC236}">
                <a16:creationId xmlns:a16="http://schemas.microsoft.com/office/drawing/2014/main" id="{08FC6C81-D21D-4C2E-FC24-F71E610AB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870" y="4318242"/>
            <a:ext cx="1039542" cy="329188"/>
          </a:xfrm>
          <a:prstGeom prst="rect">
            <a:avLst/>
          </a:prstGeom>
        </p:spPr>
      </p:pic>
      <p:pic>
        <p:nvPicPr>
          <p:cNvPr id="21" name="Picture 20" descr="Opetushallituksen logo.">
            <a:extLst>
              <a:ext uri="{FF2B5EF4-FFF2-40B4-BE49-F238E27FC236}">
                <a16:creationId xmlns:a16="http://schemas.microsoft.com/office/drawing/2014/main" id="{096D293F-BBAD-8511-A3CC-E264567F8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716" y="4317547"/>
            <a:ext cx="1175579" cy="332565"/>
          </a:xfrm>
          <a:prstGeom prst="rect">
            <a:avLst/>
          </a:prstGeom>
        </p:spPr>
      </p:pic>
      <p:pic>
        <p:nvPicPr>
          <p:cNvPr id="22" name="Picture 21" descr="European unionin osarahoittama logo.">
            <a:extLst>
              <a:ext uri="{FF2B5EF4-FFF2-40B4-BE49-F238E27FC236}">
                <a16:creationId xmlns:a16="http://schemas.microsoft.com/office/drawing/2014/main" id="{07B087D5-2CA6-4D40-AB5C-4274E0937B8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932260" y="503402"/>
            <a:ext cx="1999127" cy="4739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4E5038E-AAC0-4C59-7013-6724C0BCB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09" y="436002"/>
            <a:ext cx="2406471" cy="551483"/>
          </a:xfrm>
          <a:prstGeom prst="rect">
            <a:avLst/>
          </a:prstGeom>
        </p:spPr>
      </p:pic>
      <p:pic>
        <p:nvPicPr>
          <p:cNvPr id="7" name="Graphic 6" descr="Sos Lapsikylän logo.">
            <a:extLst>
              <a:ext uri="{FF2B5EF4-FFF2-40B4-BE49-F238E27FC236}">
                <a16:creationId xmlns:a16="http://schemas.microsoft.com/office/drawing/2014/main" id="{98F5FF73-6A8E-936E-DB68-5805F9CBDE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12" y="4280687"/>
            <a:ext cx="1516839" cy="511933"/>
          </a:xfrm>
          <a:prstGeom prst="rect">
            <a:avLst/>
          </a:prstGeom>
        </p:spPr>
      </p:pic>
      <p:pic>
        <p:nvPicPr>
          <p:cNvPr id="8" name="Picture 7" descr="Nuorten Akatemian logo.">
            <a:extLst>
              <a:ext uri="{FF2B5EF4-FFF2-40B4-BE49-F238E27FC236}">
                <a16:creationId xmlns:a16="http://schemas.microsoft.com/office/drawing/2014/main" id="{0755E3F0-929F-4A94-F5F6-DC6C60E934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71870" y="4318242"/>
            <a:ext cx="1039542" cy="329188"/>
          </a:xfrm>
          <a:prstGeom prst="rect">
            <a:avLst/>
          </a:prstGeom>
        </p:spPr>
      </p:pic>
      <p:pic>
        <p:nvPicPr>
          <p:cNvPr id="9" name="Picture 8" descr="Opetushallituksen logo.">
            <a:extLst>
              <a:ext uri="{FF2B5EF4-FFF2-40B4-BE49-F238E27FC236}">
                <a16:creationId xmlns:a16="http://schemas.microsoft.com/office/drawing/2014/main" id="{4B4BB147-C294-7C41-1DEF-BACE6A2BD78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42716" y="4317547"/>
            <a:ext cx="1175579" cy="332565"/>
          </a:xfrm>
          <a:prstGeom prst="rect">
            <a:avLst/>
          </a:prstGeom>
        </p:spPr>
      </p:pic>
      <p:pic>
        <p:nvPicPr>
          <p:cNvPr id="10" name="Picture 9" descr="European unionin osarahoittama logo.">
            <a:extLst>
              <a:ext uri="{FF2B5EF4-FFF2-40B4-BE49-F238E27FC236}">
                <a16:creationId xmlns:a16="http://schemas.microsoft.com/office/drawing/2014/main" id="{1EA64D67-47A5-790B-1ED4-4E1BC53A25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932260" y="503402"/>
            <a:ext cx="1999127" cy="4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70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E4B5EE-4B45-2B48-91B4-16FA6DD7E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778" y="4497859"/>
            <a:ext cx="4713534" cy="645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B29238-D43F-BEB3-C701-263B61BB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F938A-4BD8-EB44-B973-7E758C52D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111" y="1468507"/>
            <a:ext cx="4487704" cy="819023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Kiitos!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45679-0B5E-284A-AA2E-42DAEB855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6112" y="2419078"/>
            <a:ext cx="4487704" cy="100786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 err="1"/>
              <a:t>Nimi</a:t>
            </a:r>
            <a:endParaRPr lang="en-GB"/>
          </a:p>
          <a:p>
            <a:pPr lvl="0"/>
            <a:r>
              <a:rPr lang="en-GB" err="1"/>
              <a:t>Yhteystiedot</a:t>
            </a:r>
            <a:endParaRPr lang="en-GB"/>
          </a:p>
        </p:txBody>
      </p:sp>
      <p:pic>
        <p:nvPicPr>
          <p:cNvPr id="5" name="Graphic 4" descr="Lasten,  nuorten ja perheiden osallisuuden koordinaatiohankkeen logo.">
            <a:extLst>
              <a:ext uri="{FF2B5EF4-FFF2-40B4-BE49-F238E27FC236}">
                <a16:creationId xmlns:a16="http://schemas.microsoft.com/office/drawing/2014/main" id="{99A2F2CF-793D-3845-E415-EFF0F265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170" y="626976"/>
            <a:ext cx="3656830" cy="604595"/>
          </a:xfrm>
          <a:prstGeom prst="rect">
            <a:avLst/>
          </a:prstGeom>
        </p:spPr>
      </p:pic>
      <p:pic>
        <p:nvPicPr>
          <p:cNvPr id="8" name="Graphic 7" descr="Sos Lapsikylän logo.">
            <a:extLst>
              <a:ext uri="{FF2B5EF4-FFF2-40B4-BE49-F238E27FC236}">
                <a16:creationId xmlns:a16="http://schemas.microsoft.com/office/drawing/2014/main" id="{57480B0A-6630-09DF-1D2F-8BDD371E8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170" y="4031136"/>
            <a:ext cx="1883296" cy="635612"/>
          </a:xfrm>
          <a:prstGeom prst="rect">
            <a:avLst/>
          </a:prstGeom>
        </p:spPr>
      </p:pic>
      <p:pic>
        <p:nvPicPr>
          <p:cNvPr id="7" name="Picture 6" descr="Nuorten Akatemian logo.">
            <a:extLst>
              <a:ext uri="{FF2B5EF4-FFF2-40B4-BE49-F238E27FC236}">
                <a16:creationId xmlns:a16="http://schemas.microsoft.com/office/drawing/2014/main" id="{752DABD4-68D0-70EF-B988-2D09957B0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357" y="4112839"/>
            <a:ext cx="1290687" cy="408717"/>
          </a:xfrm>
          <a:prstGeom prst="rect">
            <a:avLst/>
          </a:prstGeom>
        </p:spPr>
      </p:pic>
      <p:pic>
        <p:nvPicPr>
          <p:cNvPr id="10" name="Picture 9" descr="Opetushallituksen logo.">
            <a:extLst>
              <a:ext uri="{FF2B5EF4-FFF2-40B4-BE49-F238E27FC236}">
                <a16:creationId xmlns:a16="http://schemas.microsoft.com/office/drawing/2014/main" id="{B7B7C626-BA7C-53F9-469F-7164DE279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091" y="4109988"/>
            <a:ext cx="1459589" cy="412910"/>
          </a:xfrm>
          <a:prstGeom prst="rect">
            <a:avLst/>
          </a:prstGeom>
        </p:spPr>
      </p:pic>
      <p:pic>
        <p:nvPicPr>
          <p:cNvPr id="11" name="Picture 10" descr="European unionin osarahoittama logo.">
            <a:extLst>
              <a:ext uri="{FF2B5EF4-FFF2-40B4-BE49-F238E27FC236}">
                <a16:creationId xmlns:a16="http://schemas.microsoft.com/office/drawing/2014/main" id="{C67B4CA5-BF4F-8D32-A908-85DCDF223C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6521" y="622114"/>
            <a:ext cx="2714467" cy="64351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EC55AAF-86A1-D2A9-8030-6BF26D536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0477"/>
          <a:stretch/>
        </p:blipFill>
        <p:spPr>
          <a:xfrm>
            <a:off x="7267540" y="4280338"/>
            <a:ext cx="1241553" cy="8631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6EB0D01-643B-476D-3293-FE117EF7C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3776"/>
          <a:stretch/>
        </p:blipFill>
        <p:spPr>
          <a:xfrm rot="16200000">
            <a:off x="8030552" y="3035487"/>
            <a:ext cx="1283079" cy="978021"/>
          </a:xfrm>
          <a:prstGeom prst="rect">
            <a:avLst/>
          </a:prstGeom>
        </p:spPr>
      </p:pic>
      <p:pic>
        <p:nvPicPr>
          <p:cNvPr id="14" name="Graphic 13" descr="Lasten,  nuorten ja perheiden osallisuuden koordinaatiohankkeen logo.">
            <a:extLst>
              <a:ext uri="{FF2B5EF4-FFF2-40B4-BE49-F238E27FC236}">
                <a16:creationId xmlns:a16="http://schemas.microsoft.com/office/drawing/2014/main" id="{5A768532-F77D-587E-6C1C-7F711C463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170" y="626976"/>
            <a:ext cx="3656830" cy="604595"/>
          </a:xfrm>
          <a:prstGeom prst="rect">
            <a:avLst/>
          </a:prstGeom>
        </p:spPr>
      </p:pic>
      <p:pic>
        <p:nvPicPr>
          <p:cNvPr id="15" name="Graphic 14" descr="Sos Lapsikylän logo.">
            <a:extLst>
              <a:ext uri="{FF2B5EF4-FFF2-40B4-BE49-F238E27FC236}">
                <a16:creationId xmlns:a16="http://schemas.microsoft.com/office/drawing/2014/main" id="{6EAFA61C-0304-8216-5C0B-B0F13539AD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170" y="4031136"/>
            <a:ext cx="1883296" cy="635612"/>
          </a:xfrm>
          <a:prstGeom prst="rect">
            <a:avLst/>
          </a:prstGeom>
        </p:spPr>
      </p:pic>
      <p:pic>
        <p:nvPicPr>
          <p:cNvPr id="16" name="Picture 15" descr="Nuorten Akatemian logo.">
            <a:extLst>
              <a:ext uri="{FF2B5EF4-FFF2-40B4-BE49-F238E27FC236}">
                <a16:creationId xmlns:a16="http://schemas.microsoft.com/office/drawing/2014/main" id="{F6D9D34D-77F5-07FC-3959-74F8A02D9E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99357" y="4112839"/>
            <a:ext cx="1290687" cy="408717"/>
          </a:xfrm>
          <a:prstGeom prst="rect">
            <a:avLst/>
          </a:prstGeom>
        </p:spPr>
      </p:pic>
      <p:pic>
        <p:nvPicPr>
          <p:cNvPr id="17" name="Picture 16" descr="Opetushallituksen logo.">
            <a:extLst>
              <a:ext uri="{FF2B5EF4-FFF2-40B4-BE49-F238E27FC236}">
                <a16:creationId xmlns:a16="http://schemas.microsoft.com/office/drawing/2014/main" id="{8710F9B4-B120-DBFA-E54F-9B14180646C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39091" y="4109988"/>
            <a:ext cx="1459589" cy="412910"/>
          </a:xfrm>
          <a:prstGeom prst="rect">
            <a:avLst/>
          </a:prstGeom>
        </p:spPr>
      </p:pic>
      <p:pic>
        <p:nvPicPr>
          <p:cNvPr id="18" name="Picture 17" descr="European unionin osarahoittama logo.">
            <a:extLst>
              <a:ext uri="{FF2B5EF4-FFF2-40B4-BE49-F238E27FC236}">
                <a16:creationId xmlns:a16="http://schemas.microsoft.com/office/drawing/2014/main" id="{E0456D2C-617B-8D73-1F6D-2851DBBFA03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16521" y="622114"/>
            <a:ext cx="2714467" cy="64351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F58B141-E74C-C1A6-AACC-34C6BED9D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0477"/>
          <a:stretch/>
        </p:blipFill>
        <p:spPr>
          <a:xfrm>
            <a:off x="7267540" y="4280338"/>
            <a:ext cx="1241553" cy="86316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3DB3DD4-71B4-DEAA-6902-7C3E9024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3776"/>
          <a:stretch/>
        </p:blipFill>
        <p:spPr>
          <a:xfrm rot="16200000">
            <a:off x="8030552" y="3035487"/>
            <a:ext cx="1283079" cy="9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18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E4B5EE-4B45-2B48-91B4-16FA6DD7E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778" y="4497859"/>
            <a:ext cx="4713534" cy="645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B29238-D43F-BEB3-C701-263B61BB5333}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rgbClr val="DFD7C1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F938A-4BD8-EB44-B973-7E758C52D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111" y="1468507"/>
            <a:ext cx="4487704" cy="819023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Kiitos!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45679-0B5E-284A-AA2E-42DAEB855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6112" y="2419078"/>
            <a:ext cx="4487704" cy="100786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 err="1"/>
              <a:t>Nimi</a:t>
            </a:r>
            <a:endParaRPr lang="en-GB"/>
          </a:p>
          <a:p>
            <a:pPr lvl="0"/>
            <a:r>
              <a:rPr lang="en-GB" err="1"/>
              <a:t>Yhteystiedot</a:t>
            </a:r>
            <a:endParaRPr lang="en-GB"/>
          </a:p>
        </p:txBody>
      </p:sp>
      <p:pic>
        <p:nvPicPr>
          <p:cNvPr id="5" name="Graphic 4" descr="Lasten,  nuorten ja perheiden osallisuuden koordinaatiohankkeen logo.">
            <a:extLst>
              <a:ext uri="{FF2B5EF4-FFF2-40B4-BE49-F238E27FC236}">
                <a16:creationId xmlns:a16="http://schemas.microsoft.com/office/drawing/2014/main" id="{99A2F2CF-793D-3845-E415-EFF0F265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170" y="626976"/>
            <a:ext cx="3656830" cy="604595"/>
          </a:xfrm>
          <a:prstGeom prst="rect">
            <a:avLst/>
          </a:prstGeom>
        </p:spPr>
      </p:pic>
      <p:pic>
        <p:nvPicPr>
          <p:cNvPr id="17" name="Picture 16" descr="European unionin osarahoittama logo.">
            <a:extLst>
              <a:ext uri="{FF2B5EF4-FFF2-40B4-BE49-F238E27FC236}">
                <a16:creationId xmlns:a16="http://schemas.microsoft.com/office/drawing/2014/main" id="{5524C468-DB9A-E469-1704-72D1C6DE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521" y="622114"/>
            <a:ext cx="2714467" cy="643515"/>
          </a:xfrm>
          <a:prstGeom prst="rect">
            <a:avLst/>
          </a:prstGeom>
        </p:spPr>
      </p:pic>
      <p:pic>
        <p:nvPicPr>
          <p:cNvPr id="18" name="Graphic 17" descr="Sos Lapsikylän logo.">
            <a:extLst>
              <a:ext uri="{FF2B5EF4-FFF2-40B4-BE49-F238E27FC236}">
                <a16:creationId xmlns:a16="http://schemas.microsoft.com/office/drawing/2014/main" id="{1710AE3D-7DA0-57FB-158A-D55CF14E5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170" y="4031136"/>
            <a:ext cx="1883296" cy="635612"/>
          </a:xfrm>
          <a:prstGeom prst="rect">
            <a:avLst/>
          </a:prstGeom>
        </p:spPr>
      </p:pic>
      <p:pic>
        <p:nvPicPr>
          <p:cNvPr id="19" name="Picture 18" descr="Nuorten Akatemian logo.">
            <a:extLst>
              <a:ext uri="{FF2B5EF4-FFF2-40B4-BE49-F238E27FC236}">
                <a16:creationId xmlns:a16="http://schemas.microsoft.com/office/drawing/2014/main" id="{D6D33CB3-AAFD-6132-1829-B0BCFFC26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357" y="4112839"/>
            <a:ext cx="1290687" cy="408717"/>
          </a:xfrm>
          <a:prstGeom prst="rect">
            <a:avLst/>
          </a:prstGeom>
        </p:spPr>
      </p:pic>
      <p:pic>
        <p:nvPicPr>
          <p:cNvPr id="20" name="Picture 19" descr="Opetushallituksen logo.">
            <a:extLst>
              <a:ext uri="{FF2B5EF4-FFF2-40B4-BE49-F238E27FC236}">
                <a16:creationId xmlns:a16="http://schemas.microsoft.com/office/drawing/2014/main" id="{52482CFC-482A-6921-6B89-C1F84556A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9091" y="4109988"/>
            <a:ext cx="1459589" cy="41291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232C086-6701-6CC3-E407-6073382BA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0477"/>
          <a:stretch/>
        </p:blipFill>
        <p:spPr>
          <a:xfrm>
            <a:off x="7267540" y="4280338"/>
            <a:ext cx="1241553" cy="8631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C8F8B5E-2F50-6CCA-D951-75EBD3BA1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3776"/>
          <a:stretch/>
        </p:blipFill>
        <p:spPr>
          <a:xfrm rot="16200000">
            <a:off x="8030552" y="3035487"/>
            <a:ext cx="1283079" cy="978021"/>
          </a:xfrm>
          <a:prstGeom prst="rect">
            <a:avLst/>
          </a:prstGeom>
        </p:spPr>
      </p:pic>
      <p:pic>
        <p:nvPicPr>
          <p:cNvPr id="8" name="Graphic 7" descr="Lasten,  nuorten ja perheiden osallisuuden koordinaatiohankkeen logo.">
            <a:extLst>
              <a:ext uri="{FF2B5EF4-FFF2-40B4-BE49-F238E27FC236}">
                <a16:creationId xmlns:a16="http://schemas.microsoft.com/office/drawing/2014/main" id="{B4941053-56D5-37AB-0E76-587F39FA2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170" y="626976"/>
            <a:ext cx="3656830" cy="604595"/>
          </a:xfrm>
          <a:prstGeom prst="rect">
            <a:avLst/>
          </a:prstGeom>
        </p:spPr>
      </p:pic>
      <p:pic>
        <p:nvPicPr>
          <p:cNvPr id="10" name="Picture 9" descr="European unionin osarahoittama logo.">
            <a:extLst>
              <a:ext uri="{FF2B5EF4-FFF2-40B4-BE49-F238E27FC236}">
                <a16:creationId xmlns:a16="http://schemas.microsoft.com/office/drawing/2014/main" id="{11A7185E-E393-770E-AF69-FAC936D88E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6521" y="622114"/>
            <a:ext cx="2714467" cy="643515"/>
          </a:xfrm>
          <a:prstGeom prst="rect">
            <a:avLst/>
          </a:prstGeom>
        </p:spPr>
      </p:pic>
      <p:pic>
        <p:nvPicPr>
          <p:cNvPr id="11" name="Graphic 10" descr="Sos Lapsikylän logo.">
            <a:extLst>
              <a:ext uri="{FF2B5EF4-FFF2-40B4-BE49-F238E27FC236}">
                <a16:creationId xmlns:a16="http://schemas.microsoft.com/office/drawing/2014/main" id="{199CB170-FCA8-5DDE-7F31-A3DC2D8F34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170" y="4031136"/>
            <a:ext cx="1883296" cy="635612"/>
          </a:xfrm>
          <a:prstGeom prst="rect">
            <a:avLst/>
          </a:prstGeom>
        </p:spPr>
      </p:pic>
      <p:pic>
        <p:nvPicPr>
          <p:cNvPr id="13" name="Picture 12" descr="Nuorten Akatemian logo.">
            <a:extLst>
              <a:ext uri="{FF2B5EF4-FFF2-40B4-BE49-F238E27FC236}">
                <a16:creationId xmlns:a16="http://schemas.microsoft.com/office/drawing/2014/main" id="{8DFA6EBF-9563-745A-2410-AF0A77A7FF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99357" y="4112839"/>
            <a:ext cx="1290687" cy="408717"/>
          </a:xfrm>
          <a:prstGeom prst="rect">
            <a:avLst/>
          </a:prstGeom>
        </p:spPr>
      </p:pic>
      <p:pic>
        <p:nvPicPr>
          <p:cNvPr id="14" name="Picture 13" descr="Opetushallituksen logo.">
            <a:extLst>
              <a:ext uri="{FF2B5EF4-FFF2-40B4-BE49-F238E27FC236}">
                <a16:creationId xmlns:a16="http://schemas.microsoft.com/office/drawing/2014/main" id="{C0094A5A-2A83-5870-7DAB-58FA0D9729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39091" y="4109988"/>
            <a:ext cx="1459589" cy="41291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8D231AC-5ADD-92A3-9BD0-255A024CA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0477"/>
          <a:stretch/>
        </p:blipFill>
        <p:spPr>
          <a:xfrm>
            <a:off x="7267540" y="4280338"/>
            <a:ext cx="1241553" cy="8631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621781E-9586-AAE6-A565-C15D01121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3776"/>
          <a:stretch/>
        </p:blipFill>
        <p:spPr>
          <a:xfrm rot="16200000">
            <a:off x="8030552" y="3035487"/>
            <a:ext cx="1283079" cy="9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48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iito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E4B5EE-4B45-2B48-91B4-16FA6DD7E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778" y="4497859"/>
            <a:ext cx="4713534" cy="645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B29238-D43F-BEB3-C701-263B61BB5333}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F938A-4BD8-EB44-B973-7E758C52D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111" y="1468507"/>
            <a:ext cx="4487704" cy="819023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Kiitos!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45679-0B5E-284A-AA2E-42DAEB855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6112" y="2419078"/>
            <a:ext cx="4487704" cy="100786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 err="1"/>
              <a:t>Nimi</a:t>
            </a:r>
            <a:endParaRPr lang="en-GB"/>
          </a:p>
          <a:p>
            <a:pPr lvl="0"/>
            <a:r>
              <a:rPr lang="en-GB" err="1"/>
              <a:t>Yhteystiedot</a:t>
            </a:r>
            <a:endParaRPr lang="en-GB"/>
          </a:p>
        </p:txBody>
      </p:sp>
      <p:pic>
        <p:nvPicPr>
          <p:cNvPr id="5" name="Graphic 4" descr="Lasten,  nuorten ja perheiden osallisuuden koordinaatiohankkeen logo.">
            <a:extLst>
              <a:ext uri="{FF2B5EF4-FFF2-40B4-BE49-F238E27FC236}">
                <a16:creationId xmlns:a16="http://schemas.microsoft.com/office/drawing/2014/main" id="{99A2F2CF-793D-3845-E415-EFF0F265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170" y="626976"/>
            <a:ext cx="3656830" cy="604595"/>
          </a:xfrm>
          <a:prstGeom prst="rect">
            <a:avLst/>
          </a:prstGeom>
        </p:spPr>
      </p:pic>
      <p:pic>
        <p:nvPicPr>
          <p:cNvPr id="17" name="Picture 16" descr="European unionin osarahoittama logo.">
            <a:extLst>
              <a:ext uri="{FF2B5EF4-FFF2-40B4-BE49-F238E27FC236}">
                <a16:creationId xmlns:a16="http://schemas.microsoft.com/office/drawing/2014/main" id="{5524C468-DB9A-E469-1704-72D1C6DE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521" y="622114"/>
            <a:ext cx="2714467" cy="643515"/>
          </a:xfrm>
          <a:prstGeom prst="rect">
            <a:avLst/>
          </a:prstGeom>
        </p:spPr>
      </p:pic>
      <p:pic>
        <p:nvPicPr>
          <p:cNvPr id="18" name="Graphic 17" descr="Sos Lapsikylän logo.">
            <a:extLst>
              <a:ext uri="{FF2B5EF4-FFF2-40B4-BE49-F238E27FC236}">
                <a16:creationId xmlns:a16="http://schemas.microsoft.com/office/drawing/2014/main" id="{1710AE3D-7DA0-57FB-158A-D55CF14E5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170" y="4031136"/>
            <a:ext cx="1883296" cy="635612"/>
          </a:xfrm>
          <a:prstGeom prst="rect">
            <a:avLst/>
          </a:prstGeom>
        </p:spPr>
      </p:pic>
      <p:pic>
        <p:nvPicPr>
          <p:cNvPr id="19" name="Picture 18" descr="Nuorten Akatemian logo.">
            <a:extLst>
              <a:ext uri="{FF2B5EF4-FFF2-40B4-BE49-F238E27FC236}">
                <a16:creationId xmlns:a16="http://schemas.microsoft.com/office/drawing/2014/main" id="{D6D33CB3-AAFD-6132-1829-B0BCFFC26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357" y="4112839"/>
            <a:ext cx="1290687" cy="408717"/>
          </a:xfrm>
          <a:prstGeom prst="rect">
            <a:avLst/>
          </a:prstGeom>
        </p:spPr>
      </p:pic>
      <p:pic>
        <p:nvPicPr>
          <p:cNvPr id="20" name="Picture 19" descr="Opetushallituksen logo.">
            <a:extLst>
              <a:ext uri="{FF2B5EF4-FFF2-40B4-BE49-F238E27FC236}">
                <a16:creationId xmlns:a16="http://schemas.microsoft.com/office/drawing/2014/main" id="{52482CFC-482A-6921-6B89-C1F84556A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9091" y="4109988"/>
            <a:ext cx="1459589" cy="41291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232C086-6701-6CC3-E407-6073382BA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0477"/>
          <a:stretch/>
        </p:blipFill>
        <p:spPr>
          <a:xfrm>
            <a:off x="7267540" y="4280338"/>
            <a:ext cx="1241553" cy="8631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C8F8B5E-2F50-6CCA-D951-75EBD3BA1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3776"/>
          <a:stretch/>
        </p:blipFill>
        <p:spPr>
          <a:xfrm rot="16200000">
            <a:off x="8030552" y="3035487"/>
            <a:ext cx="1283079" cy="978021"/>
          </a:xfrm>
          <a:prstGeom prst="rect">
            <a:avLst/>
          </a:prstGeom>
        </p:spPr>
      </p:pic>
      <p:pic>
        <p:nvPicPr>
          <p:cNvPr id="8" name="Graphic 7" descr="Lasten,  nuorten ja perheiden osallisuuden koordinaatiohankkeen logo.">
            <a:extLst>
              <a:ext uri="{FF2B5EF4-FFF2-40B4-BE49-F238E27FC236}">
                <a16:creationId xmlns:a16="http://schemas.microsoft.com/office/drawing/2014/main" id="{B4941053-56D5-37AB-0E76-587F39FA2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170" y="626976"/>
            <a:ext cx="3656830" cy="604595"/>
          </a:xfrm>
          <a:prstGeom prst="rect">
            <a:avLst/>
          </a:prstGeom>
        </p:spPr>
      </p:pic>
      <p:pic>
        <p:nvPicPr>
          <p:cNvPr id="10" name="Picture 9" descr="European unionin osarahoittama logo.">
            <a:extLst>
              <a:ext uri="{FF2B5EF4-FFF2-40B4-BE49-F238E27FC236}">
                <a16:creationId xmlns:a16="http://schemas.microsoft.com/office/drawing/2014/main" id="{11A7185E-E393-770E-AF69-FAC936D88E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6521" y="622114"/>
            <a:ext cx="2714467" cy="643515"/>
          </a:xfrm>
          <a:prstGeom prst="rect">
            <a:avLst/>
          </a:prstGeom>
        </p:spPr>
      </p:pic>
      <p:pic>
        <p:nvPicPr>
          <p:cNvPr id="11" name="Graphic 10" descr="Sos Lapsikylän logo.">
            <a:extLst>
              <a:ext uri="{FF2B5EF4-FFF2-40B4-BE49-F238E27FC236}">
                <a16:creationId xmlns:a16="http://schemas.microsoft.com/office/drawing/2014/main" id="{199CB170-FCA8-5DDE-7F31-A3DC2D8F34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170" y="4031136"/>
            <a:ext cx="1883296" cy="635612"/>
          </a:xfrm>
          <a:prstGeom prst="rect">
            <a:avLst/>
          </a:prstGeom>
        </p:spPr>
      </p:pic>
      <p:pic>
        <p:nvPicPr>
          <p:cNvPr id="13" name="Picture 12" descr="Nuorten Akatemian logo.">
            <a:extLst>
              <a:ext uri="{FF2B5EF4-FFF2-40B4-BE49-F238E27FC236}">
                <a16:creationId xmlns:a16="http://schemas.microsoft.com/office/drawing/2014/main" id="{8DFA6EBF-9563-745A-2410-AF0A77A7FF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99357" y="4112839"/>
            <a:ext cx="1290687" cy="408717"/>
          </a:xfrm>
          <a:prstGeom prst="rect">
            <a:avLst/>
          </a:prstGeom>
        </p:spPr>
      </p:pic>
      <p:pic>
        <p:nvPicPr>
          <p:cNvPr id="14" name="Picture 13" descr="Opetushallituksen logo.">
            <a:extLst>
              <a:ext uri="{FF2B5EF4-FFF2-40B4-BE49-F238E27FC236}">
                <a16:creationId xmlns:a16="http://schemas.microsoft.com/office/drawing/2014/main" id="{C0094A5A-2A83-5870-7DAB-58FA0D9729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39091" y="4109988"/>
            <a:ext cx="1459589" cy="41291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8D231AC-5ADD-92A3-9BD0-255A024CA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0477"/>
          <a:stretch/>
        </p:blipFill>
        <p:spPr>
          <a:xfrm>
            <a:off x="7267540" y="4280338"/>
            <a:ext cx="1241553" cy="8631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621781E-9586-AAE6-A565-C15D01121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3776"/>
          <a:stretch/>
        </p:blipFill>
        <p:spPr>
          <a:xfrm rot="16200000">
            <a:off x="8030552" y="3035487"/>
            <a:ext cx="1283079" cy="9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46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iito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E4B5EE-4B45-2B48-91B4-16FA6DD7E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778" y="4497859"/>
            <a:ext cx="4713534" cy="645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B29238-D43F-BEB3-C701-263B61BB5333}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F938A-4BD8-EB44-B973-7E758C52D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111" y="1468507"/>
            <a:ext cx="4487704" cy="819023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Kiitos!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45679-0B5E-284A-AA2E-42DAEB855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6112" y="2419078"/>
            <a:ext cx="4487704" cy="100786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 err="1"/>
              <a:t>Nimi</a:t>
            </a:r>
            <a:endParaRPr lang="en-GB"/>
          </a:p>
          <a:p>
            <a:pPr lvl="0"/>
            <a:r>
              <a:rPr lang="en-GB" err="1"/>
              <a:t>Yhteystiedot</a:t>
            </a:r>
            <a:endParaRPr lang="en-GB"/>
          </a:p>
        </p:txBody>
      </p:sp>
      <p:pic>
        <p:nvPicPr>
          <p:cNvPr id="5" name="Graphic 4" descr="Lasten,  nuorten ja perheiden osallisuuden koordinaatiohankkeen logo.">
            <a:extLst>
              <a:ext uri="{FF2B5EF4-FFF2-40B4-BE49-F238E27FC236}">
                <a16:creationId xmlns:a16="http://schemas.microsoft.com/office/drawing/2014/main" id="{99A2F2CF-793D-3845-E415-EFF0F265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170" y="626976"/>
            <a:ext cx="3656830" cy="604595"/>
          </a:xfrm>
          <a:prstGeom prst="rect">
            <a:avLst/>
          </a:prstGeom>
        </p:spPr>
      </p:pic>
      <p:pic>
        <p:nvPicPr>
          <p:cNvPr id="17" name="Picture 16" descr="European unionin osarahoittama logo.">
            <a:extLst>
              <a:ext uri="{FF2B5EF4-FFF2-40B4-BE49-F238E27FC236}">
                <a16:creationId xmlns:a16="http://schemas.microsoft.com/office/drawing/2014/main" id="{5524C468-DB9A-E469-1704-72D1C6DE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521" y="622114"/>
            <a:ext cx="2714467" cy="643515"/>
          </a:xfrm>
          <a:prstGeom prst="rect">
            <a:avLst/>
          </a:prstGeom>
        </p:spPr>
      </p:pic>
      <p:pic>
        <p:nvPicPr>
          <p:cNvPr id="18" name="Graphic 17" descr="Sos Lapsikylän logo.">
            <a:extLst>
              <a:ext uri="{FF2B5EF4-FFF2-40B4-BE49-F238E27FC236}">
                <a16:creationId xmlns:a16="http://schemas.microsoft.com/office/drawing/2014/main" id="{1710AE3D-7DA0-57FB-158A-D55CF14E5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170" y="4031136"/>
            <a:ext cx="1883296" cy="635612"/>
          </a:xfrm>
          <a:prstGeom prst="rect">
            <a:avLst/>
          </a:prstGeom>
        </p:spPr>
      </p:pic>
      <p:pic>
        <p:nvPicPr>
          <p:cNvPr id="19" name="Picture 18" descr="Nuorten Akatemian logo.">
            <a:extLst>
              <a:ext uri="{FF2B5EF4-FFF2-40B4-BE49-F238E27FC236}">
                <a16:creationId xmlns:a16="http://schemas.microsoft.com/office/drawing/2014/main" id="{D6D33CB3-AAFD-6132-1829-B0BCFFC26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357" y="4112839"/>
            <a:ext cx="1290687" cy="408717"/>
          </a:xfrm>
          <a:prstGeom prst="rect">
            <a:avLst/>
          </a:prstGeom>
        </p:spPr>
      </p:pic>
      <p:pic>
        <p:nvPicPr>
          <p:cNvPr id="20" name="Picture 19" descr="Opetushallituksen logo.">
            <a:extLst>
              <a:ext uri="{FF2B5EF4-FFF2-40B4-BE49-F238E27FC236}">
                <a16:creationId xmlns:a16="http://schemas.microsoft.com/office/drawing/2014/main" id="{52482CFC-482A-6921-6B89-C1F84556A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9091" y="4109988"/>
            <a:ext cx="1459589" cy="41291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232C086-6701-6CC3-E407-6073382BA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0477"/>
          <a:stretch/>
        </p:blipFill>
        <p:spPr>
          <a:xfrm>
            <a:off x="7267540" y="4280338"/>
            <a:ext cx="1241553" cy="8631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C8F8B5E-2F50-6CCA-D951-75EBD3BA1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3776"/>
          <a:stretch/>
        </p:blipFill>
        <p:spPr>
          <a:xfrm rot="16200000">
            <a:off x="8030552" y="3035487"/>
            <a:ext cx="1283079" cy="978021"/>
          </a:xfrm>
          <a:prstGeom prst="rect">
            <a:avLst/>
          </a:prstGeom>
        </p:spPr>
      </p:pic>
      <p:pic>
        <p:nvPicPr>
          <p:cNvPr id="8" name="Graphic 7" descr="Lasten,  nuorten ja perheiden osallisuuden koordinaatiohankkeen logo.">
            <a:extLst>
              <a:ext uri="{FF2B5EF4-FFF2-40B4-BE49-F238E27FC236}">
                <a16:creationId xmlns:a16="http://schemas.microsoft.com/office/drawing/2014/main" id="{B4941053-56D5-37AB-0E76-587F39FA2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170" y="626976"/>
            <a:ext cx="3656830" cy="604595"/>
          </a:xfrm>
          <a:prstGeom prst="rect">
            <a:avLst/>
          </a:prstGeom>
        </p:spPr>
      </p:pic>
      <p:pic>
        <p:nvPicPr>
          <p:cNvPr id="10" name="Picture 9" descr="European unionin osarahoittama logo.">
            <a:extLst>
              <a:ext uri="{FF2B5EF4-FFF2-40B4-BE49-F238E27FC236}">
                <a16:creationId xmlns:a16="http://schemas.microsoft.com/office/drawing/2014/main" id="{11A7185E-E393-770E-AF69-FAC936D88E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6521" y="622114"/>
            <a:ext cx="2714467" cy="643515"/>
          </a:xfrm>
          <a:prstGeom prst="rect">
            <a:avLst/>
          </a:prstGeom>
        </p:spPr>
      </p:pic>
      <p:pic>
        <p:nvPicPr>
          <p:cNvPr id="11" name="Graphic 10" descr="Sos Lapsikylän logo.">
            <a:extLst>
              <a:ext uri="{FF2B5EF4-FFF2-40B4-BE49-F238E27FC236}">
                <a16:creationId xmlns:a16="http://schemas.microsoft.com/office/drawing/2014/main" id="{199CB170-FCA8-5DDE-7F31-A3DC2D8F34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170" y="4031136"/>
            <a:ext cx="1883296" cy="635612"/>
          </a:xfrm>
          <a:prstGeom prst="rect">
            <a:avLst/>
          </a:prstGeom>
        </p:spPr>
      </p:pic>
      <p:pic>
        <p:nvPicPr>
          <p:cNvPr id="13" name="Picture 12" descr="Nuorten Akatemian logo.">
            <a:extLst>
              <a:ext uri="{FF2B5EF4-FFF2-40B4-BE49-F238E27FC236}">
                <a16:creationId xmlns:a16="http://schemas.microsoft.com/office/drawing/2014/main" id="{8DFA6EBF-9563-745A-2410-AF0A77A7FF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99357" y="4112839"/>
            <a:ext cx="1290687" cy="408717"/>
          </a:xfrm>
          <a:prstGeom prst="rect">
            <a:avLst/>
          </a:prstGeom>
        </p:spPr>
      </p:pic>
      <p:pic>
        <p:nvPicPr>
          <p:cNvPr id="14" name="Picture 13" descr="Opetushallituksen logo.">
            <a:extLst>
              <a:ext uri="{FF2B5EF4-FFF2-40B4-BE49-F238E27FC236}">
                <a16:creationId xmlns:a16="http://schemas.microsoft.com/office/drawing/2014/main" id="{C0094A5A-2A83-5870-7DAB-58FA0D9729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39091" y="4109988"/>
            <a:ext cx="1459589" cy="41291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8D231AC-5ADD-92A3-9BD0-255A024CA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0477"/>
          <a:stretch/>
        </p:blipFill>
        <p:spPr>
          <a:xfrm>
            <a:off x="7267540" y="4280338"/>
            <a:ext cx="1241553" cy="8631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621781E-9586-AAE6-A565-C15D01121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3776"/>
          <a:stretch/>
        </p:blipFill>
        <p:spPr>
          <a:xfrm rot="16200000">
            <a:off x="8030552" y="3035487"/>
            <a:ext cx="1283079" cy="9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96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iito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E4B5EE-4B45-2B48-91B4-16FA6DD7E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778" y="4497859"/>
            <a:ext cx="4713534" cy="645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B29238-D43F-BEB3-C701-263B61BB5333}"/>
              </a:ext>
            </a:extLst>
          </p:cNvPr>
          <p:cNvSpPr/>
          <p:nvPr/>
        </p:nvSpPr>
        <p:spPr>
          <a:xfrm>
            <a:off x="243683" y="273875"/>
            <a:ext cx="8656634" cy="4595750"/>
          </a:xfrm>
          <a:prstGeom prst="roundRect">
            <a:avLst>
              <a:gd name="adj" fmla="val 3136"/>
            </a:avLst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F938A-4BD8-EB44-B973-7E758C52D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111" y="1468507"/>
            <a:ext cx="4487704" cy="819023"/>
          </a:xfrm>
        </p:spPr>
        <p:txBody>
          <a:bodyPr anchor="b">
            <a:norm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Kiitos!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45679-0B5E-284A-AA2E-42DAEB855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6112" y="2419078"/>
            <a:ext cx="4487704" cy="100786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GB" err="1"/>
              <a:t>Nimi</a:t>
            </a:r>
            <a:endParaRPr lang="en-GB"/>
          </a:p>
          <a:p>
            <a:pPr lvl="0"/>
            <a:r>
              <a:rPr lang="en-GB" err="1"/>
              <a:t>Yhteystiedot</a:t>
            </a:r>
            <a:endParaRPr lang="en-GB"/>
          </a:p>
        </p:txBody>
      </p:sp>
      <p:pic>
        <p:nvPicPr>
          <p:cNvPr id="5" name="Graphic 4" descr="Lasten,  nuorten ja perheiden osallisuuden koordinaatiohankkeen logo.">
            <a:extLst>
              <a:ext uri="{FF2B5EF4-FFF2-40B4-BE49-F238E27FC236}">
                <a16:creationId xmlns:a16="http://schemas.microsoft.com/office/drawing/2014/main" id="{99A2F2CF-793D-3845-E415-EFF0F265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170" y="626976"/>
            <a:ext cx="3656830" cy="604595"/>
          </a:xfrm>
          <a:prstGeom prst="rect">
            <a:avLst/>
          </a:prstGeom>
        </p:spPr>
      </p:pic>
      <p:pic>
        <p:nvPicPr>
          <p:cNvPr id="17" name="Picture 16" descr="European unionin osarahoittama logo.">
            <a:extLst>
              <a:ext uri="{FF2B5EF4-FFF2-40B4-BE49-F238E27FC236}">
                <a16:creationId xmlns:a16="http://schemas.microsoft.com/office/drawing/2014/main" id="{5524C468-DB9A-E469-1704-72D1C6DE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521" y="622114"/>
            <a:ext cx="2714467" cy="643515"/>
          </a:xfrm>
          <a:prstGeom prst="rect">
            <a:avLst/>
          </a:prstGeom>
        </p:spPr>
      </p:pic>
      <p:pic>
        <p:nvPicPr>
          <p:cNvPr id="18" name="Graphic 17" descr="Sos Lapsikylän logo.">
            <a:extLst>
              <a:ext uri="{FF2B5EF4-FFF2-40B4-BE49-F238E27FC236}">
                <a16:creationId xmlns:a16="http://schemas.microsoft.com/office/drawing/2014/main" id="{1710AE3D-7DA0-57FB-158A-D55CF14E5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170" y="4031136"/>
            <a:ext cx="1883296" cy="635612"/>
          </a:xfrm>
          <a:prstGeom prst="rect">
            <a:avLst/>
          </a:prstGeom>
        </p:spPr>
      </p:pic>
      <p:pic>
        <p:nvPicPr>
          <p:cNvPr id="19" name="Picture 18" descr="Nuorten Akatemian logo.">
            <a:extLst>
              <a:ext uri="{FF2B5EF4-FFF2-40B4-BE49-F238E27FC236}">
                <a16:creationId xmlns:a16="http://schemas.microsoft.com/office/drawing/2014/main" id="{D6D33CB3-AAFD-6132-1829-B0BCFFC26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357" y="4112839"/>
            <a:ext cx="1290687" cy="408717"/>
          </a:xfrm>
          <a:prstGeom prst="rect">
            <a:avLst/>
          </a:prstGeom>
        </p:spPr>
      </p:pic>
      <p:pic>
        <p:nvPicPr>
          <p:cNvPr id="20" name="Picture 19" descr="Opetushallituksen logo.">
            <a:extLst>
              <a:ext uri="{FF2B5EF4-FFF2-40B4-BE49-F238E27FC236}">
                <a16:creationId xmlns:a16="http://schemas.microsoft.com/office/drawing/2014/main" id="{52482CFC-482A-6921-6B89-C1F84556A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9091" y="4109988"/>
            <a:ext cx="1459589" cy="41291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232C086-6701-6CC3-E407-6073382BA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0477"/>
          <a:stretch/>
        </p:blipFill>
        <p:spPr>
          <a:xfrm>
            <a:off x="7267540" y="4280338"/>
            <a:ext cx="1241553" cy="8631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C8F8B5E-2F50-6CCA-D951-75EBD3BA1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3776"/>
          <a:stretch/>
        </p:blipFill>
        <p:spPr>
          <a:xfrm rot="16200000">
            <a:off x="8030552" y="3035487"/>
            <a:ext cx="1283079" cy="978021"/>
          </a:xfrm>
          <a:prstGeom prst="rect">
            <a:avLst/>
          </a:prstGeom>
        </p:spPr>
      </p:pic>
      <p:pic>
        <p:nvPicPr>
          <p:cNvPr id="8" name="Graphic 7" descr="Lasten,  nuorten ja perheiden osallisuuden koordinaatiohankkeen logo.">
            <a:extLst>
              <a:ext uri="{FF2B5EF4-FFF2-40B4-BE49-F238E27FC236}">
                <a16:creationId xmlns:a16="http://schemas.microsoft.com/office/drawing/2014/main" id="{B4941053-56D5-37AB-0E76-587F39FA2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170" y="626976"/>
            <a:ext cx="3656830" cy="604595"/>
          </a:xfrm>
          <a:prstGeom prst="rect">
            <a:avLst/>
          </a:prstGeom>
        </p:spPr>
      </p:pic>
      <p:pic>
        <p:nvPicPr>
          <p:cNvPr id="10" name="Picture 9" descr="European unionin osarahoittama logo.">
            <a:extLst>
              <a:ext uri="{FF2B5EF4-FFF2-40B4-BE49-F238E27FC236}">
                <a16:creationId xmlns:a16="http://schemas.microsoft.com/office/drawing/2014/main" id="{11A7185E-E393-770E-AF69-FAC936D88E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6521" y="622114"/>
            <a:ext cx="2714467" cy="643515"/>
          </a:xfrm>
          <a:prstGeom prst="rect">
            <a:avLst/>
          </a:prstGeom>
        </p:spPr>
      </p:pic>
      <p:pic>
        <p:nvPicPr>
          <p:cNvPr id="11" name="Graphic 10" descr="Sos Lapsikylän logo.">
            <a:extLst>
              <a:ext uri="{FF2B5EF4-FFF2-40B4-BE49-F238E27FC236}">
                <a16:creationId xmlns:a16="http://schemas.microsoft.com/office/drawing/2014/main" id="{199CB170-FCA8-5DDE-7F31-A3DC2D8F34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170" y="4031136"/>
            <a:ext cx="1883296" cy="635612"/>
          </a:xfrm>
          <a:prstGeom prst="rect">
            <a:avLst/>
          </a:prstGeom>
        </p:spPr>
      </p:pic>
      <p:pic>
        <p:nvPicPr>
          <p:cNvPr id="13" name="Picture 12" descr="Nuorten Akatemian logo.">
            <a:extLst>
              <a:ext uri="{FF2B5EF4-FFF2-40B4-BE49-F238E27FC236}">
                <a16:creationId xmlns:a16="http://schemas.microsoft.com/office/drawing/2014/main" id="{8DFA6EBF-9563-745A-2410-AF0A77A7FF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99357" y="4112839"/>
            <a:ext cx="1290687" cy="408717"/>
          </a:xfrm>
          <a:prstGeom prst="rect">
            <a:avLst/>
          </a:prstGeom>
        </p:spPr>
      </p:pic>
      <p:pic>
        <p:nvPicPr>
          <p:cNvPr id="14" name="Picture 13" descr="Opetushallituksen logo.">
            <a:extLst>
              <a:ext uri="{FF2B5EF4-FFF2-40B4-BE49-F238E27FC236}">
                <a16:creationId xmlns:a16="http://schemas.microsoft.com/office/drawing/2014/main" id="{C0094A5A-2A83-5870-7DAB-58FA0D9729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39091" y="4109988"/>
            <a:ext cx="1459589" cy="41291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8D231AC-5ADD-92A3-9BD0-255A024CA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0477"/>
          <a:stretch/>
        </p:blipFill>
        <p:spPr>
          <a:xfrm>
            <a:off x="7267540" y="4280338"/>
            <a:ext cx="1241553" cy="8631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621781E-9586-AAE6-A565-C15D01121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3776"/>
          <a:stretch/>
        </p:blipFill>
        <p:spPr>
          <a:xfrm rot="16200000">
            <a:off x="8030552" y="3035487"/>
            <a:ext cx="1283079" cy="9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41A8A0-E69F-1056-4798-E901F073F1CD}"/>
              </a:ext>
            </a:extLst>
          </p:cNvPr>
          <p:cNvSpPr/>
          <p:nvPr/>
        </p:nvSpPr>
        <p:spPr>
          <a:xfrm>
            <a:off x="0" y="4229100"/>
            <a:ext cx="23622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1F741-4494-4CAA-65A7-F5C028446CB1}"/>
              </a:ext>
            </a:extLst>
          </p:cNvPr>
          <p:cNvSpPr/>
          <p:nvPr/>
        </p:nvSpPr>
        <p:spPr>
          <a:xfrm>
            <a:off x="0" y="4229100"/>
            <a:ext cx="4958576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D81564-20BB-2582-E957-B590962F159B}"/>
              </a:ext>
            </a:extLst>
          </p:cNvPr>
          <p:cNvSpPr/>
          <p:nvPr userDrawn="1"/>
        </p:nvSpPr>
        <p:spPr>
          <a:xfrm>
            <a:off x="0" y="4229100"/>
            <a:ext cx="4958576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216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oma kuv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5C992-2E8C-6545-EA6A-1C4DCEE6E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98" y="4495800"/>
            <a:ext cx="459975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B2C7A80-CF2E-C16B-8D69-72C72D6DF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875"/>
            <a:ext cx="8640000" cy="4595750"/>
          </a:xfrm>
          <a:prstGeom prst="roundRect">
            <a:avLst>
              <a:gd name="adj" fmla="val 3136"/>
            </a:avLst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712" y="1167161"/>
            <a:ext cx="4141865" cy="17853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713" y="3038010"/>
            <a:ext cx="4141864" cy="432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.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097D1CBB-A9D7-226E-953A-10C1E27DA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9816" y="273150"/>
            <a:ext cx="3873640" cy="4597200"/>
          </a:xfrm>
          <a:prstGeom prst="roundRect">
            <a:avLst>
              <a:gd name="adj" fmla="val 3010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C2333F4-E203-F817-C792-CB04D1927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09" y="436002"/>
            <a:ext cx="2406471" cy="551483"/>
          </a:xfrm>
          <a:prstGeom prst="rect">
            <a:avLst/>
          </a:prstGeom>
        </p:spPr>
      </p:pic>
      <p:pic>
        <p:nvPicPr>
          <p:cNvPr id="17" name="Graphic 16" descr="Sos Lapsikylän logo.">
            <a:extLst>
              <a:ext uri="{FF2B5EF4-FFF2-40B4-BE49-F238E27FC236}">
                <a16:creationId xmlns:a16="http://schemas.microsoft.com/office/drawing/2014/main" id="{AC2B0165-4F0C-97EF-1A3E-C48605540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12" y="4280687"/>
            <a:ext cx="1516839" cy="511933"/>
          </a:xfrm>
          <a:prstGeom prst="rect">
            <a:avLst/>
          </a:prstGeom>
        </p:spPr>
      </p:pic>
      <p:pic>
        <p:nvPicPr>
          <p:cNvPr id="19" name="Picture 18" descr="Nuorten Akatemian logo.">
            <a:extLst>
              <a:ext uri="{FF2B5EF4-FFF2-40B4-BE49-F238E27FC236}">
                <a16:creationId xmlns:a16="http://schemas.microsoft.com/office/drawing/2014/main" id="{08FC6C81-D21D-4C2E-FC24-F71E610AB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870" y="4318242"/>
            <a:ext cx="1039542" cy="329188"/>
          </a:xfrm>
          <a:prstGeom prst="rect">
            <a:avLst/>
          </a:prstGeom>
        </p:spPr>
      </p:pic>
      <p:pic>
        <p:nvPicPr>
          <p:cNvPr id="21" name="Picture 20" descr="Opetushallituksen logo.">
            <a:extLst>
              <a:ext uri="{FF2B5EF4-FFF2-40B4-BE49-F238E27FC236}">
                <a16:creationId xmlns:a16="http://schemas.microsoft.com/office/drawing/2014/main" id="{096D293F-BBAD-8511-A3CC-E264567F8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716" y="4317547"/>
            <a:ext cx="1175579" cy="332565"/>
          </a:xfrm>
          <a:prstGeom prst="rect">
            <a:avLst/>
          </a:prstGeom>
        </p:spPr>
      </p:pic>
      <p:pic>
        <p:nvPicPr>
          <p:cNvPr id="22" name="Picture 21" descr="European unionin osarahoittama logo.">
            <a:extLst>
              <a:ext uri="{FF2B5EF4-FFF2-40B4-BE49-F238E27FC236}">
                <a16:creationId xmlns:a16="http://schemas.microsoft.com/office/drawing/2014/main" id="{07B087D5-2CA6-4D40-AB5C-4274E0937B8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932260" y="503402"/>
            <a:ext cx="1999127" cy="4739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8975539-4F07-B06A-03EE-8D3931D56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09" y="436002"/>
            <a:ext cx="2406471" cy="551483"/>
          </a:xfrm>
          <a:prstGeom prst="rect">
            <a:avLst/>
          </a:prstGeom>
        </p:spPr>
      </p:pic>
      <p:pic>
        <p:nvPicPr>
          <p:cNvPr id="7" name="Graphic 6" descr="Sos Lapsikylän logo.">
            <a:extLst>
              <a:ext uri="{FF2B5EF4-FFF2-40B4-BE49-F238E27FC236}">
                <a16:creationId xmlns:a16="http://schemas.microsoft.com/office/drawing/2014/main" id="{B0F25048-1548-CDB5-53AB-8FA6C91F44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12" y="4280687"/>
            <a:ext cx="1516839" cy="511933"/>
          </a:xfrm>
          <a:prstGeom prst="rect">
            <a:avLst/>
          </a:prstGeom>
        </p:spPr>
      </p:pic>
      <p:pic>
        <p:nvPicPr>
          <p:cNvPr id="8" name="Picture 7" descr="Nuorten Akatemian logo.">
            <a:extLst>
              <a:ext uri="{FF2B5EF4-FFF2-40B4-BE49-F238E27FC236}">
                <a16:creationId xmlns:a16="http://schemas.microsoft.com/office/drawing/2014/main" id="{0DEA1A20-54AE-8213-2510-6198F49F58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71870" y="4318242"/>
            <a:ext cx="1039542" cy="329188"/>
          </a:xfrm>
          <a:prstGeom prst="rect">
            <a:avLst/>
          </a:prstGeom>
        </p:spPr>
      </p:pic>
      <p:pic>
        <p:nvPicPr>
          <p:cNvPr id="9" name="Picture 8" descr="Opetushallituksen logo.">
            <a:extLst>
              <a:ext uri="{FF2B5EF4-FFF2-40B4-BE49-F238E27FC236}">
                <a16:creationId xmlns:a16="http://schemas.microsoft.com/office/drawing/2014/main" id="{9501268C-CF1C-30DE-03B2-6EF8C7A34D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42716" y="4317547"/>
            <a:ext cx="1175579" cy="332565"/>
          </a:xfrm>
          <a:prstGeom prst="rect">
            <a:avLst/>
          </a:prstGeom>
        </p:spPr>
      </p:pic>
      <p:pic>
        <p:nvPicPr>
          <p:cNvPr id="10" name="Picture 9" descr="European unionin osarahoittama logo.">
            <a:extLst>
              <a:ext uri="{FF2B5EF4-FFF2-40B4-BE49-F238E27FC236}">
                <a16:creationId xmlns:a16="http://schemas.microsoft.com/office/drawing/2014/main" id="{FFE8334F-9833-8B57-1C75-25137DFD53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932260" y="503402"/>
            <a:ext cx="1999127" cy="4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3B43A8-1B21-2E47-8E6F-5336E38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844036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D99C2-1F54-9F4D-BF5C-C615D5F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8773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B2AC74-B118-C83E-8AF1-6CE386151D68}"/>
              </a:ext>
            </a:extLst>
          </p:cNvPr>
          <p:cNvSpPr/>
          <p:nvPr/>
        </p:nvSpPr>
        <p:spPr>
          <a:xfrm>
            <a:off x="243683" y="273600"/>
            <a:ext cx="8656634" cy="4083302"/>
          </a:xfrm>
          <a:prstGeom prst="roundRect">
            <a:avLst>
              <a:gd name="adj" fmla="val 3136"/>
            </a:avLst>
          </a:prstGeom>
          <a:solidFill>
            <a:srgbClr val="DFD7C1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3B43A8-1B21-2E47-8E6F-5336E38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844036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D99C2-1F54-9F4D-BF5C-C615D5F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148" y="1200150"/>
            <a:ext cx="8425107" cy="2996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897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v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3D34A0-8DBD-F171-DC45-0EF69FB93630}"/>
              </a:ext>
            </a:extLst>
          </p:cNvPr>
          <p:cNvSpPr/>
          <p:nvPr/>
        </p:nvSpPr>
        <p:spPr>
          <a:xfrm>
            <a:off x="243683" y="273600"/>
            <a:ext cx="8656634" cy="4083302"/>
          </a:xfrm>
          <a:prstGeom prst="roundRect">
            <a:avLst>
              <a:gd name="adj" fmla="val 3136"/>
            </a:avLst>
          </a:prstGeom>
          <a:solidFill>
            <a:schemeClr val="accent4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3B43A8-1B21-2E47-8E6F-5336E38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844036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D99C2-1F54-9F4D-BF5C-C615D5F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148" y="1200150"/>
            <a:ext cx="8425107" cy="2996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1025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83F81D-C7F0-25F7-466B-42E207110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683" y="273600"/>
            <a:ext cx="8656634" cy="4083302"/>
          </a:xfrm>
          <a:prstGeom prst="roundRect">
            <a:avLst>
              <a:gd name="adj" fmla="val 3136"/>
            </a:avLst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3B43A8-1B21-2E47-8E6F-5336E38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" y="254733"/>
            <a:ext cx="8440368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D99C2-1F54-9F4D-BF5C-C615D5F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148" y="1200150"/>
            <a:ext cx="8425107" cy="2996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848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uropean unionin osarahoittama logo.">
            <a:extLst>
              <a:ext uri="{FF2B5EF4-FFF2-40B4-BE49-F238E27FC236}">
                <a16:creationId xmlns:a16="http://schemas.microsoft.com/office/drawing/2014/main" id="{FA932205-0E53-0BAC-B1B4-9A175097EABE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4627" y="4517865"/>
            <a:ext cx="1747373" cy="414248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738BCF5-02C3-B040-B3FF-0E7C8CE3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48" y="254733"/>
            <a:ext cx="8425107" cy="81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712D627-E392-544C-A4BA-49A0639A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48" y="1200150"/>
            <a:ext cx="8425107" cy="3477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6" name="Graphic 5" descr="Lasten,  nuorten ja perheiden osallisuuden koordinaatiohankkeen logo.">
            <a:extLst>
              <a:ext uri="{FF2B5EF4-FFF2-40B4-BE49-F238E27FC236}">
                <a16:creationId xmlns:a16="http://schemas.microsoft.com/office/drawing/2014/main" id="{6588A37F-93CA-3AF1-B5EF-56D02D3EB8F9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384391" y="4528457"/>
            <a:ext cx="2282937" cy="377445"/>
          </a:xfrm>
          <a:prstGeom prst="rect">
            <a:avLst/>
          </a:prstGeom>
        </p:spPr>
      </p:pic>
      <p:pic>
        <p:nvPicPr>
          <p:cNvPr id="2" name="Picture 1" descr="European unionin osarahoittama logo.">
            <a:extLst>
              <a:ext uri="{FF2B5EF4-FFF2-40B4-BE49-F238E27FC236}">
                <a16:creationId xmlns:a16="http://schemas.microsoft.com/office/drawing/2014/main" id="{C93E0926-165D-92F1-C7D5-C5A034AFBBA6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4627" y="4517865"/>
            <a:ext cx="1747373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72" r:id="rId19"/>
    <p:sldLayoutId id="2147483973" r:id="rId20"/>
    <p:sldLayoutId id="2147483974" r:id="rId21"/>
    <p:sldLayoutId id="2147483975" r:id="rId22"/>
    <p:sldLayoutId id="2147483976" r:id="rId23"/>
    <p:sldLayoutId id="2147483977" r:id="rId24"/>
    <p:sldLayoutId id="2147483978" r:id="rId25"/>
    <p:sldLayoutId id="2147483979" r:id="rId26"/>
    <p:sldLayoutId id="2147483980" r:id="rId27"/>
    <p:sldLayoutId id="2147483981" r:id="rId28"/>
    <p:sldLayoutId id="2147483982" r:id="rId29"/>
    <p:sldLayoutId id="2147483983" r:id="rId30"/>
    <p:sldLayoutId id="2147483984" r:id="rId31"/>
    <p:sldLayoutId id="2147483985" r:id="rId32"/>
    <p:sldLayoutId id="2147483986" r:id="rId33"/>
    <p:sldLayoutId id="2147483987" r:id="rId34"/>
    <p:sldLayoutId id="2147483988" r:id="rId35"/>
    <p:sldLayoutId id="2147483989" r:id="rId36"/>
    <p:sldLayoutId id="2147483990" r:id="rId37"/>
    <p:sldLayoutId id="2147483991" r:id="rId38"/>
    <p:sldLayoutId id="2147483992" r:id="rId39"/>
    <p:sldLayoutId id="2147483993" r:id="rId40"/>
    <p:sldLayoutId id="2147483994" r:id="rId41"/>
    <p:sldLayoutId id="2147483996" r:id="rId42"/>
    <p:sldLayoutId id="2147483997" r:id="rId43"/>
    <p:sldLayoutId id="2147483998" r:id="rId44"/>
    <p:sldLayoutId id="2147483995" r:id="rId45"/>
    <p:sldLayoutId id="2147483999" r:id="rId46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2400" b="1" i="0" kern="1200" cap="none" baseline="0">
          <a:solidFill>
            <a:schemeClr val="tx1"/>
          </a:solidFill>
          <a:latin typeface="Arial" panose="020B0604020202020204" pitchFamily="34" charset="0"/>
          <a:ea typeface="Fira Sans SemiBold" panose="020B0503050000020004" pitchFamily="34" charset="0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microsoft.com/office/2018/10/relationships/comments" Target="../comments/modernComment_101_BF2587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42.sv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42.sv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CA9046D-D17B-E689-5893-E88069768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1A8D138-A88C-D640-0D85-FC398E461AC5}"/>
              </a:ext>
            </a:extLst>
          </p:cNvPr>
          <p:cNvSpPr/>
          <p:nvPr/>
        </p:nvSpPr>
        <p:spPr>
          <a:xfrm>
            <a:off x="129002" y="605544"/>
            <a:ext cx="2657814" cy="1932213"/>
          </a:xfrm>
          <a:custGeom>
            <a:avLst/>
            <a:gdLst/>
            <a:ahLst/>
            <a:cxnLst/>
            <a:rect l="l" t="t" r="r" b="b"/>
            <a:pathLst>
              <a:path w="2063397" h="1565154">
                <a:moveTo>
                  <a:pt x="1938937" y="1565154"/>
                </a:moveTo>
                <a:lnTo>
                  <a:pt x="124460" y="1565154"/>
                </a:lnTo>
                <a:cubicBezTo>
                  <a:pt x="55880" y="1565154"/>
                  <a:pt x="0" y="1509274"/>
                  <a:pt x="0" y="14406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938937" y="0"/>
                </a:lnTo>
                <a:cubicBezTo>
                  <a:pt x="2007517" y="0"/>
                  <a:pt x="2063397" y="55880"/>
                  <a:pt x="2063397" y="124460"/>
                </a:cubicBezTo>
                <a:lnTo>
                  <a:pt x="2063397" y="1440694"/>
                </a:lnTo>
                <a:cubicBezTo>
                  <a:pt x="2063397" y="1509274"/>
                  <a:pt x="2007517" y="1565154"/>
                  <a:pt x="1938937" y="1565154"/>
                </a:cubicBezTo>
                <a:close/>
              </a:path>
            </a:pathLst>
          </a:custGeom>
          <a:solidFill>
            <a:srgbClr val="86C4EC">
              <a:alpha val="40000"/>
            </a:srgbClr>
          </a:solidFill>
        </p:spPr>
        <p:txBody>
          <a:bodyPr lIns="90000" tIns="108000" rIns="72000" bIns="18000"/>
          <a:lstStyle/>
          <a:p>
            <a:r>
              <a:rPr lang="fi-FI" sz="800" b="1">
                <a:latin typeface="Arial" panose="020B0604020202020204" pitchFamily="34" charset="0"/>
                <a:cs typeface="Arial" panose="020B0604020202020204" pitchFamily="34" charset="0"/>
              </a:rPr>
              <a:t>1. TARVE</a:t>
            </a:r>
          </a:p>
          <a:p>
            <a:endParaRPr lang="fi-FI" sz="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Lasten, nuorten ja perheiden osallisuuden, yhdenvertaisuuden ja sukupuolten tasa-arvon vahvistaminen heille suunnatuissa palveluissa.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Lasten, nuorten ja perheiden parissa työskentelevien </a:t>
            </a:r>
            <a:b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osallisuus-, yhdenvertaisuus- ja tasa-arvo-osaamisen vahvistaminen.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OKM:n toimialalla rahoitettavien lasten, nuorten ja perheiden palveluiden yhdenvertaisuus-, osallisuus- ja tasa-arvo-sisältöihin liittyvien hankkeiden tukeminen, fasilitoiminen ja tutkiminen koordinoidusti.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Viranomaisten (kunnat, hyvinvointialueet, valtionhallinto) tiedon saannin lisääminen hankkeiden hyvistä käytänteistä ja onnistumisista. Viranomaisten valmiuksien syventäminen mm. toimialan säädösvalmisteluun.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5B8BD8C-3F9F-814E-C921-14AD72E37B83}"/>
              </a:ext>
            </a:extLst>
          </p:cNvPr>
          <p:cNvGrpSpPr/>
          <p:nvPr/>
        </p:nvGrpSpPr>
        <p:grpSpPr>
          <a:xfrm>
            <a:off x="129002" y="2689568"/>
            <a:ext cx="2058017" cy="1973989"/>
            <a:chOff x="0" y="0"/>
            <a:chExt cx="1536894" cy="153250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4D467D1-7A75-B0D2-F1BC-F34D1EC64C01}"/>
                </a:ext>
              </a:extLst>
            </p:cNvPr>
            <p:cNvSpPr/>
            <p:nvPr/>
          </p:nvSpPr>
          <p:spPr>
            <a:xfrm>
              <a:off x="0" y="0"/>
              <a:ext cx="1536894" cy="1532509"/>
            </a:xfrm>
            <a:custGeom>
              <a:avLst/>
              <a:gdLst/>
              <a:ahLst/>
              <a:cxnLst/>
              <a:rect l="l" t="t" r="r" b="b"/>
              <a:pathLst>
                <a:path w="1536894" h="1532509">
                  <a:moveTo>
                    <a:pt x="1412434" y="1532509"/>
                  </a:moveTo>
                  <a:lnTo>
                    <a:pt x="124460" y="1532509"/>
                  </a:lnTo>
                  <a:cubicBezTo>
                    <a:pt x="55880" y="1532509"/>
                    <a:pt x="0" y="1476629"/>
                    <a:pt x="0" y="14080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2434" y="0"/>
                  </a:lnTo>
                  <a:cubicBezTo>
                    <a:pt x="1481014" y="0"/>
                    <a:pt x="1536894" y="55880"/>
                    <a:pt x="1536894" y="124460"/>
                  </a:cubicBezTo>
                  <a:lnTo>
                    <a:pt x="1536894" y="1408049"/>
                  </a:lnTo>
                  <a:cubicBezTo>
                    <a:pt x="1536894" y="1476629"/>
                    <a:pt x="1481014" y="1532509"/>
                    <a:pt x="1412434" y="1532509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2. TAVOITTEET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Lisätä hankkeiden osaamista osallisuuden, yhdenvertaisuuden ja sukupuolten tasa-arvon teemoista.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Tukea hankkeiden verkostoitumista.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Koota, analysoida ja levittää esimerkkejä, hyviä käytäntöjä ja tuloksia.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Kehittää ja tukea vaikutusten arviointia sekä jatkokehittää työkaluja.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Viestiä monipuolisesti hankkeiden toteutumisesta ja välittää tietoa säädösvalmistelun tueksi.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Varmistaa horisontaalisten periaatteiden huomioiminen ja toteutuminen</a:t>
              </a:r>
              <a:r>
                <a:rPr lang="fi-FI" sz="7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18D0A44F-2374-2570-8075-5C571B324DF6}"/>
              </a:ext>
            </a:extLst>
          </p:cNvPr>
          <p:cNvSpPr/>
          <p:nvPr/>
        </p:nvSpPr>
        <p:spPr>
          <a:xfrm rot="-7354158">
            <a:off x="2954290" y="932189"/>
            <a:ext cx="1160931" cy="2737993"/>
          </a:xfrm>
          <a:custGeom>
            <a:avLst/>
            <a:gdLst/>
            <a:ahLst/>
            <a:cxnLst/>
            <a:rect l="l" t="t" r="r" b="b"/>
            <a:pathLst>
              <a:path w="2372918" h="5649804">
                <a:moveTo>
                  <a:pt x="0" y="0"/>
                </a:moveTo>
                <a:lnTo>
                  <a:pt x="2372917" y="0"/>
                </a:lnTo>
                <a:lnTo>
                  <a:pt x="2372917" y="5649803"/>
                </a:lnTo>
                <a:lnTo>
                  <a:pt x="0" y="56498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7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A81D293-B3F2-DEEE-3CC8-FAA58E366138}"/>
              </a:ext>
            </a:extLst>
          </p:cNvPr>
          <p:cNvGrpSpPr/>
          <p:nvPr/>
        </p:nvGrpSpPr>
        <p:grpSpPr>
          <a:xfrm>
            <a:off x="5000941" y="129118"/>
            <a:ext cx="4014057" cy="1299633"/>
            <a:chOff x="0" y="0"/>
            <a:chExt cx="3001402" cy="862576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F32B1BA-A363-D845-B21C-971D707AF450}"/>
                </a:ext>
              </a:extLst>
            </p:cNvPr>
            <p:cNvSpPr/>
            <p:nvPr/>
          </p:nvSpPr>
          <p:spPr>
            <a:xfrm>
              <a:off x="0" y="0"/>
              <a:ext cx="3001402" cy="862576"/>
            </a:xfrm>
            <a:custGeom>
              <a:avLst/>
              <a:gdLst/>
              <a:ahLst/>
              <a:cxnLst/>
              <a:rect l="l" t="t" r="r" b="b"/>
              <a:pathLst>
                <a:path w="3001402" h="862576">
                  <a:moveTo>
                    <a:pt x="2876941" y="862576"/>
                  </a:moveTo>
                  <a:lnTo>
                    <a:pt x="124460" y="862576"/>
                  </a:lnTo>
                  <a:cubicBezTo>
                    <a:pt x="55880" y="862576"/>
                    <a:pt x="0" y="806696"/>
                    <a:pt x="0" y="738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76942" y="0"/>
                  </a:lnTo>
                  <a:cubicBezTo>
                    <a:pt x="2945522" y="0"/>
                    <a:pt x="3001402" y="55880"/>
                    <a:pt x="3001402" y="124460"/>
                  </a:cubicBezTo>
                  <a:lnTo>
                    <a:pt x="3001402" y="738116"/>
                  </a:lnTo>
                  <a:cubicBezTo>
                    <a:pt x="3001402" y="806696"/>
                    <a:pt x="2945522" y="862576"/>
                    <a:pt x="2876942" y="862576"/>
                  </a:cubicBezTo>
                  <a:close/>
                </a:path>
              </a:pathLst>
            </a:custGeom>
            <a:solidFill>
              <a:srgbClr val="86C4EC">
                <a:alpha val="4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7. VAIKUTUKSET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Koordinaatiohanke vaikuttaa myönteisesti lasten nuorten ja perheiden elämään ja hyvinvointiin tukemalla palveluiden kehittymistä osallisuutta, yhdenvertaisuutta ja sukupuolten tasa-arvoa edistäviksi.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Kohderyhmän parissa työskentelevien ammattilaisten osallisuus-, yhdenvertaisuus- ja sukupuolten tasa-arvo-osaaminen ja tietämys on vahvistunut.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Lapsi- ja perhemyönteinen sekä lapsen oikeuksia kunnioittava toiminta vakiintuu koko yhteiskuntaan.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C24E191-EDE3-29E1-087F-3E0C2F5B25E9}"/>
              </a:ext>
            </a:extLst>
          </p:cNvPr>
          <p:cNvGrpSpPr/>
          <p:nvPr/>
        </p:nvGrpSpPr>
        <p:grpSpPr>
          <a:xfrm>
            <a:off x="5000941" y="1528522"/>
            <a:ext cx="4014057" cy="1276121"/>
            <a:chOff x="0" y="0"/>
            <a:chExt cx="3001402" cy="84697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D9D9C09-732F-18C2-14DC-FD5347CE353F}"/>
                </a:ext>
              </a:extLst>
            </p:cNvPr>
            <p:cNvSpPr/>
            <p:nvPr/>
          </p:nvSpPr>
          <p:spPr>
            <a:xfrm>
              <a:off x="0" y="0"/>
              <a:ext cx="3001402" cy="846970"/>
            </a:xfrm>
            <a:custGeom>
              <a:avLst/>
              <a:gdLst/>
              <a:ahLst/>
              <a:cxnLst/>
              <a:rect l="l" t="t" r="r" b="b"/>
              <a:pathLst>
                <a:path w="3001402" h="846970">
                  <a:moveTo>
                    <a:pt x="2876941" y="846970"/>
                  </a:moveTo>
                  <a:lnTo>
                    <a:pt x="124460" y="846970"/>
                  </a:lnTo>
                  <a:cubicBezTo>
                    <a:pt x="55880" y="846970"/>
                    <a:pt x="0" y="791090"/>
                    <a:pt x="0" y="7225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76942" y="0"/>
                  </a:lnTo>
                  <a:cubicBezTo>
                    <a:pt x="2945522" y="0"/>
                    <a:pt x="3001402" y="55880"/>
                    <a:pt x="3001402" y="124460"/>
                  </a:cubicBezTo>
                  <a:lnTo>
                    <a:pt x="3001402" y="722510"/>
                  </a:lnTo>
                  <a:cubicBezTo>
                    <a:pt x="3001402" y="791090"/>
                    <a:pt x="2945522" y="846970"/>
                    <a:pt x="2876942" y="846970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6. TAVOITELTAVAT TULOKSET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Rahoitettavien hankkeiden toiminta on linjassa kansallisten strategioiden kanssa. (lapsistrategia, varhaiskasvatuksen, esi- ja perusopetuksen, nuorisotyön ja -politiikan strategiat)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Rahoitusta hakevat ja rahoitetut hankkeet muodostavat verkoston, joka tukee vertaistyötä haku- ja toteutusvaiheissa.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Palvelujen kehittämisessä osataan käyttää työkaluja ja mittareita vaikuttavuuden arviointiin, erityisesti lasten ja nuorten osallisuuden, yhdenvertaisuuden ja sukupuolten tasa-arvon edistämisessä.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Hankkeiden kehittämistyö on valtakunnallisesti hyödynnettävissä myös hankekauden jälkeen.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F85F5DC-DE02-5819-63BE-5CD39632A256}"/>
              </a:ext>
            </a:extLst>
          </p:cNvPr>
          <p:cNvGrpSpPr/>
          <p:nvPr/>
        </p:nvGrpSpPr>
        <p:grpSpPr>
          <a:xfrm>
            <a:off x="2310132" y="2742435"/>
            <a:ext cx="1762455" cy="1964288"/>
            <a:chOff x="0" y="0"/>
            <a:chExt cx="1255165" cy="149848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824623F-B555-166E-B3B3-ABDCB24A2847}"/>
                </a:ext>
              </a:extLst>
            </p:cNvPr>
            <p:cNvSpPr/>
            <p:nvPr/>
          </p:nvSpPr>
          <p:spPr>
            <a:xfrm>
              <a:off x="0" y="0"/>
              <a:ext cx="1255165" cy="1498480"/>
            </a:xfrm>
            <a:custGeom>
              <a:avLst/>
              <a:gdLst/>
              <a:ahLst/>
              <a:cxnLst/>
              <a:rect l="l" t="t" r="r" b="b"/>
              <a:pathLst>
                <a:path w="1255165" h="1498480">
                  <a:moveTo>
                    <a:pt x="1130704" y="1498479"/>
                  </a:moveTo>
                  <a:lnTo>
                    <a:pt x="124460" y="1498479"/>
                  </a:lnTo>
                  <a:cubicBezTo>
                    <a:pt x="55880" y="1498479"/>
                    <a:pt x="0" y="1442599"/>
                    <a:pt x="0" y="13740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0705" y="0"/>
                  </a:lnTo>
                  <a:cubicBezTo>
                    <a:pt x="1199285" y="0"/>
                    <a:pt x="1255165" y="55880"/>
                    <a:pt x="1255165" y="124460"/>
                  </a:cubicBezTo>
                  <a:lnTo>
                    <a:pt x="1255165" y="1374020"/>
                  </a:lnTo>
                  <a:cubicBezTo>
                    <a:pt x="1255165" y="1442599"/>
                    <a:pt x="1199285" y="1498480"/>
                    <a:pt x="1130705" y="1498480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3. RESURSSIT</a:t>
              </a:r>
            </a:p>
            <a:p>
              <a:endParaRPr lang="fi-FI" sz="65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Budjetti 3,6 M€ 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Henkilöstöresurssit SOS-Lapsikylä 4 htv, Nuorten Akatemia 3 htv, </a:t>
              </a:r>
              <a:b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Opetushallitus 2 htv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Osaamisen painopisteet: osallisuus-, yhdenvertaisuus-, tasa-arvo-, </a:t>
              </a:r>
              <a:b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viestintä-, arviointi-, tutkimus-, hanke-    ja kehittämisosaaminen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D316F52-A175-9286-8A90-818179E2A452}"/>
              </a:ext>
            </a:extLst>
          </p:cNvPr>
          <p:cNvGrpSpPr/>
          <p:nvPr/>
        </p:nvGrpSpPr>
        <p:grpSpPr>
          <a:xfrm>
            <a:off x="4195699" y="2911798"/>
            <a:ext cx="2313776" cy="1973989"/>
            <a:chOff x="0" y="0"/>
            <a:chExt cx="1757917" cy="125221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9E59940-2348-0560-6397-91FD74847A78}"/>
                </a:ext>
              </a:extLst>
            </p:cNvPr>
            <p:cNvSpPr/>
            <p:nvPr/>
          </p:nvSpPr>
          <p:spPr>
            <a:xfrm>
              <a:off x="0" y="0"/>
              <a:ext cx="1757918" cy="1252217"/>
            </a:xfrm>
            <a:custGeom>
              <a:avLst/>
              <a:gdLst/>
              <a:ahLst/>
              <a:cxnLst/>
              <a:rect l="l" t="t" r="r" b="b"/>
              <a:pathLst>
                <a:path w="1757918" h="1252217">
                  <a:moveTo>
                    <a:pt x="1633457" y="1252217"/>
                  </a:moveTo>
                  <a:lnTo>
                    <a:pt x="124460" y="1252217"/>
                  </a:lnTo>
                  <a:cubicBezTo>
                    <a:pt x="55880" y="1252217"/>
                    <a:pt x="0" y="1196337"/>
                    <a:pt x="0" y="1127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33457" y="0"/>
                  </a:lnTo>
                  <a:cubicBezTo>
                    <a:pt x="1702037" y="0"/>
                    <a:pt x="1757918" y="55880"/>
                    <a:pt x="1757918" y="124460"/>
                  </a:cubicBezTo>
                  <a:lnTo>
                    <a:pt x="1757918" y="1127757"/>
                  </a:lnTo>
                  <a:cubicBezTo>
                    <a:pt x="1757918" y="1196337"/>
                    <a:pt x="1702037" y="1252217"/>
                    <a:pt x="1633457" y="1252217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4. TOIMENPITEET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Toteutetaan hakutyöpajoja, hankesparrauksia, koulutuksia ja Erätaukokeskusteluja. 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Tuotetaan ja kootaan tietoa ja materiaaleja hankkeiden hyödynnettäväksi.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Tuetaan hankkeita toimintamallien kuvauksissa ja tunnistetaan hyvät käytännöt. 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Analysoidaan hankkeiden tuloksia ja tiivistetään tuloksista tietoa eri tahoille.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(Jatko)kehitetään mittareita, indikaattoreita ja työkaluja hankkeiden vaikuttavuuden todentamiseen.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Seurataan ja verkostoidutaan kansainvälisesti. Viestitään ja tiedotetaan toiminnasta aktiivisesti. 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Tehdään yhteistyötä muiden koordinaatiohankkeiden kanssa ja luodaan verkostot hankkeille.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5304C6D-B788-AC71-73EE-A0CBDD139457}"/>
              </a:ext>
            </a:extLst>
          </p:cNvPr>
          <p:cNvGrpSpPr/>
          <p:nvPr/>
        </p:nvGrpSpPr>
        <p:grpSpPr>
          <a:xfrm>
            <a:off x="6632588" y="2911798"/>
            <a:ext cx="2382410" cy="1973989"/>
            <a:chOff x="0" y="0"/>
            <a:chExt cx="1734904" cy="1252217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042911-57A9-5334-CEC5-B605630CC3A0}"/>
                </a:ext>
              </a:extLst>
            </p:cNvPr>
            <p:cNvSpPr/>
            <p:nvPr/>
          </p:nvSpPr>
          <p:spPr>
            <a:xfrm>
              <a:off x="0" y="0"/>
              <a:ext cx="1734904" cy="1252217"/>
            </a:xfrm>
            <a:custGeom>
              <a:avLst/>
              <a:gdLst/>
              <a:ahLst/>
              <a:cxnLst/>
              <a:rect l="l" t="t" r="r" b="b"/>
              <a:pathLst>
                <a:path w="1734904" h="1252217">
                  <a:moveTo>
                    <a:pt x="1610444" y="1252217"/>
                  </a:moveTo>
                  <a:lnTo>
                    <a:pt x="124460" y="1252217"/>
                  </a:lnTo>
                  <a:cubicBezTo>
                    <a:pt x="55880" y="1252217"/>
                    <a:pt x="0" y="1196337"/>
                    <a:pt x="0" y="1127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10444" y="0"/>
                  </a:lnTo>
                  <a:cubicBezTo>
                    <a:pt x="1679024" y="0"/>
                    <a:pt x="1734904" y="55880"/>
                    <a:pt x="1734904" y="124460"/>
                  </a:cubicBezTo>
                  <a:lnTo>
                    <a:pt x="1734904" y="1127757"/>
                  </a:lnTo>
                  <a:cubicBezTo>
                    <a:pt x="1734904" y="1196337"/>
                    <a:pt x="1679024" y="1252217"/>
                    <a:pt x="1610444" y="1252217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5. SEURANTA / ARVIOINTI / MITTARIT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Määrällinen seuranta: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Hakutyöpajat, koulutukset, sparraukset, Erätauko-keskustelut ja muut tilaisuudet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Rahoitushakemukset ja rahoitetut hankkeet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Verkkosivut, uutiskirjeet, blogit, uutiset ja tiedotteet, julkaisut, raportit ja artikkelit</a:t>
              </a:r>
              <a:b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6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Laadullinen seuranta: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Palaute tuesta ja tilaisuuksista 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Palaute viestinnästä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Hankkeiden seuranta (ohjausryhmätyöskentely, horisontaalisten periaatteiden toteutuminen)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Tulosten analysointi ja tiivistäminen eri kohderyhmille</a:t>
              </a: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F52DEA5D-9839-5442-21D3-5A2835FEFC36}"/>
              </a:ext>
            </a:extLst>
          </p:cNvPr>
          <p:cNvSpPr/>
          <p:nvPr/>
        </p:nvSpPr>
        <p:spPr>
          <a:xfrm rot="1428816">
            <a:off x="3683906" y="2481167"/>
            <a:ext cx="834563" cy="242719"/>
          </a:xfrm>
          <a:custGeom>
            <a:avLst/>
            <a:gdLst/>
            <a:ahLst/>
            <a:cxnLst/>
            <a:rect l="l" t="t" r="r" b="b"/>
            <a:pathLst>
              <a:path w="1669125" h="485437">
                <a:moveTo>
                  <a:pt x="0" y="0"/>
                </a:moveTo>
                <a:lnTo>
                  <a:pt x="1669125" y="0"/>
                </a:lnTo>
                <a:lnTo>
                  <a:pt x="1669125" y="485437"/>
                </a:lnTo>
                <a:lnTo>
                  <a:pt x="0" y="485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70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BCAF9DB7-F064-BCF2-494E-867C86B30274}"/>
              </a:ext>
            </a:extLst>
          </p:cNvPr>
          <p:cNvSpPr/>
          <p:nvPr/>
        </p:nvSpPr>
        <p:spPr>
          <a:xfrm rot="-9039347">
            <a:off x="3112728" y="660072"/>
            <a:ext cx="1592427" cy="1358175"/>
          </a:xfrm>
          <a:custGeom>
            <a:avLst/>
            <a:gdLst/>
            <a:ahLst/>
            <a:cxnLst/>
            <a:rect l="l" t="t" r="r" b="b"/>
            <a:pathLst>
              <a:path w="3188354" h="2799109">
                <a:moveTo>
                  <a:pt x="0" y="0"/>
                </a:moveTo>
                <a:lnTo>
                  <a:pt x="3188354" y="0"/>
                </a:lnTo>
                <a:lnTo>
                  <a:pt x="3188354" y="2799109"/>
                </a:lnTo>
                <a:lnTo>
                  <a:pt x="0" y="279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700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79F940D3-71F2-8269-B35A-788B775FD64C}"/>
              </a:ext>
            </a:extLst>
          </p:cNvPr>
          <p:cNvSpPr txBox="1"/>
          <p:nvPr/>
        </p:nvSpPr>
        <p:spPr>
          <a:xfrm>
            <a:off x="609600" y="4792364"/>
            <a:ext cx="1365548" cy="18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3"/>
              </a:lnSpc>
            </a:pPr>
            <a:r>
              <a:rPr lang="fi-FI" sz="800" b="1">
                <a:solidFill>
                  <a:srgbClr val="000000"/>
                </a:solidFill>
                <a:latin typeface="Arial" panose="020B0604020202020204" pitchFamily="34" charset="0"/>
                <a:ea typeface="Krub Bold"/>
                <a:cs typeface="Arial" panose="020B0604020202020204" pitchFamily="34" charset="0"/>
                <a:sym typeface="Krub Bold"/>
              </a:rPr>
              <a:t>Yhteiskunnan taso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06D82E5D-5E0D-E716-CA77-3FD336F93A99}"/>
              </a:ext>
            </a:extLst>
          </p:cNvPr>
          <p:cNvSpPr txBox="1"/>
          <p:nvPr/>
        </p:nvSpPr>
        <p:spPr>
          <a:xfrm rot="-166572">
            <a:off x="3537848" y="1303911"/>
            <a:ext cx="862013" cy="1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fi-FI" sz="700" b="1">
                <a:latin typeface="Arial"/>
                <a:ea typeface="Krub Bold"/>
                <a:cs typeface="Arial"/>
                <a:sym typeface="Krub Bold"/>
              </a:rPr>
              <a:t>VAIKUTTAVUUS</a:t>
            </a:r>
            <a:endParaRPr lang="fi-FI" sz="700" b="1">
              <a:latin typeface="Arial"/>
              <a:ea typeface="Krub Bold"/>
              <a:cs typeface="Arial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0936C147-E62A-E7CA-F731-28666767AEED}"/>
              </a:ext>
            </a:extLst>
          </p:cNvPr>
          <p:cNvSpPr txBox="1"/>
          <p:nvPr/>
        </p:nvSpPr>
        <p:spPr>
          <a:xfrm rot="250448">
            <a:off x="3352358" y="1740437"/>
            <a:ext cx="1048783" cy="1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fi-FI" sz="700" b="1">
                <a:latin typeface="Arial"/>
                <a:cs typeface="Arial"/>
                <a:sym typeface="Krub Bold"/>
              </a:rPr>
              <a:t>TULOKSELLISUUS</a:t>
            </a:r>
            <a:endParaRPr lang="fi-FI" sz="700" b="1">
              <a:latin typeface="Arial"/>
              <a:cs typeface="Arial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12A5B86F-EFDA-A035-BC3A-5A7C8CD3A21C}"/>
              </a:ext>
            </a:extLst>
          </p:cNvPr>
          <p:cNvSpPr txBox="1"/>
          <p:nvPr/>
        </p:nvSpPr>
        <p:spPr>
          <a:xfrm rot="968901">
            <a:off x="3818133" y="2312536"/>
            <a:ext cx="708224" cy="1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fi-FI" sz="700" b="1">
                <a:latin typeface="Arial"/>
                <a:ea typeface="Krub Bold"/>
                <a:cs typeface="Arial"/>
                <a:sym typeface="Krub Bold"/>
              </a:rPr>
              <a:t>TEHOKKUUS</a:t>
            </a:r>
          </a:p>
        </p:txBody>
      </p:sp>
      <p:pic>
        <p:nvPicPr>
          <p:cNvPr id="31" name="Kuva 30" descr="Kuva, joka sisältää kohteen Fontti, Grafiikka, graafinen suunnittelu, kuvakaappaus&#10;&#10;Kuvaus luotu automaattisesti">
            <a:extLst>
              <a:ext uri="{FF2B5EF4-FFF2-40B4-BE49-F238E27FC236}">
                <a16:creationId xmlns:a16="http://schemas.microsoft.com/office/drawing/2014/main" id="{B6B684A1-1ECF-1F72-3E4C-808E3E188F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3" y="154787"/>
            <a:ext cx="1735871" cy="261507"/>
          </a:xfrm>
          <a:prstGeom prst="rect">
            <a:avLst/>
          </a:prstGeom>
        </p:spPr>
      </p:pic>
      <p:sp>
        <p:nvSpPr>
          <p:cNvPr id="33" name="Freeform 3">
            <a:extLst>
              <a:ext uri="{FF2B5EF4-FFF2-40B4-BE49-F238E27FC236}">
                <a16:creationId xmlns:a16="http://schemas.microsoft.com/office/drawing/2014/main" id="{75A5415A-B011-B21D-6171-867812B15CD0}"/>
              </a:ext>
            </a:extLst>
          </p:cNvPr>
          <p:cNvSpPr/>
          <p:nvPr/>
        </p:nvSpPr>
        <p:spPr>
          <a:xfrm>
            <a:off x="299154" y="4809409"/>
            <a:ext cx="214213" cy="200973"/>
          </a:xfrm>
          <a:custGeom>
            <a:avLst/>
            <a:gdLst/>
            <a:ahLst/>
            <a:cxnLst/>
            <a:rect l="l" t="t" r="r" b="b"/>
            <a:pathLst>
              <a:path w="2063397" h="1565154">
                <a:moveTo>
                  <a:pt x="1938937" y="1565154"/>
                </a:moveTo>
                <a:lnTo>
                  <a:pt x="124460" y="1565154"/>
                </a:lnTo>
                <a:cubicBezTo>
                  <a:pt x="55880" y="1565154"/>
                  <a:pt x="0" y="1509274"/>
                  <a:pt x="0" y="14406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938937" y="0"/>
                </a:lnTo>
                <a:cubicBezTo>
                  <a:pt x="2007517" y="0"/>
                  <a:pt x="2063397" y="55880"/>
                  <a:pt x="2063397" y="124460"/>
                </a:cubicBezTo>
                <a:lnTo>
                  <a:pt x="2063397" y="1440694"/>
                </a:lnTo>
                <a:cubicBezTo>
                  <a:pt x="2063397" y="1509274"/>
                  <a:pt x="2007517" y="1565154"/>
                  <a:pt x="1938937" y="1565154"/>
                </a:cubicBezTo>
                <a:close/>
              </a:path>
            </a:pathLst>
          </a:custGeom>
          <a:solidFill>
            <a:srgbClr val="86C4EC">
              <a:alpha val="40000"/>
            </a:srgbClr>
          </a:solidFill>
        </p:spPr>
        <p:txBody>
          <a:bodyPr lIns="90000" tIns="108000" rIns="72000" bIns="18000"/>
          <a:lstStyle/>
          <a:p>
            <a:endParaRPr lang="fi-FI" sz="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EAEF4877-ADCB-3559-D88D-04C9126BD96B}"/>
              </a:ext>
            </a:extLst>
          </p:cNvPr>
          <p:cNvSpPr/>
          <p:nvPr/>
        </p:nvSpPr>
        <p:spPr>
          <a:xfrm>
            <a:off x="1712902" y="4829123"/>
            <a:ext cx="214213" cy="200973"/>
          </a:xfrm>
          <a:custGeom>
            <a:avLst/>
            <a:gdLst/>
            <a:ahLst/>
            <a:cxnLst/>
            <a:rect l="l" t="t" r="r" b="b"/>
            <a:pathLst>
              <a:path w="2063397" h="1565154">
                <a:moveTo>
                  <a:pt x="1938937" y="1565154"/>
                </a:moveTo>
                <a:lnTo>
                  <a:pt x="124460" y="1565154"/>
                </a:lnTo>
                <a:cubicBezTo>
                  <a:pt x="55880" y="1565154"/>
                  <a:pt x="0" y="1509274"/>
                  <a:pt x="0" y="14406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938937" y="0"/>
                </a:lnTo>
                <a:cubicBezTo>
                  <a:pt x="2007517" y="0"/>
                  <a:pt x="2063397" y="55880"/>
                  <a:pt x="2063397" y="124460"/>
                </a:cubicBezTo>
                <a:lnTo>
                  <a:pt x="2063397" y="1440694"/>
                </a:lnTo>
                <a:cubicBezTo>
                  <a:pt x="2063397" y="1509274"/>
                  <a:pt x="2007517" y="1565154"/>
                  <a:pt x="1938937" y="1565154"/>
                </a:cubicBezTo>
                <a:close/>
              </a:path>
            </a:pathLst>
          </a:custGeom>
          <a:solidFill>
            <a:srgbClr val="86CC91"/>
          </a:solidFill>
        </p:spPr>
        <p:txBody>
          <a:bodyPr lIns="90000" tIns="108000" rIns="72000" bIns="18000"/>
          <a:lstStyle/>
          <a:p>
            <a:endParaRPr lang="fi-FI" sz="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1CA7F8C5-4138-DD12-65DE-EC80FBF0FF86}"/>
              </a:ext>
            </a:extLst>
          </p:cNvPr>
          <p:cNvSpPr txBox="1"/>
          <p:nvPr/>
        </p:nvSpPr>
        <p:spPr>
          <a:xfrm>
            <a:off x="2051143" y="4792364"/>
            <a:ext cx="1365548" cy="18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3"/>
              </a:lnSpc>
            </a:pPr>
            <a:r>
              <a:rPr lang="fi-FI" sz="800" b="1">
                <a:solidFill>
                  <a:srgbClr val="000000"/>
                </a:solidFill>
                <a:latin typeface="Arial" panose="020B0604020202020204" pitchFamily="34" charset="0"/>
                <a:ea typeface="Krub Bold"/>
                <a:cs typeface="Arial" panose="020B0604020202020204" pitchFamily="34" charset="0"/>
                <a:sym typeface="Krub Bold"/>
              </a:rPr>
              <a:t>Hankkeiden toiminnantaso</a:t>
            </a:r>
          </a:p>
        </p:txBody>
      </p:sp>
      <p:pic>
        <p:nvPicPr>
          <p:cNvPr id="36" name="Kuva 35" descr="Kuva, joka sisältää kohteen kuvakaappaus, Fontti, Sähkönsininen, teksti&#10;&#10;Kuvaus luotu automaattisesti">
            <a:extLst>
              <a:ext uri="{FF2B5EF4-FFF2-40B4-BE49-F238E27FC236}">
                <a16:creationId xmlns:a16="http://schemas.microsoft.com/office/drawing/2014/main" id="{3DE5D208-5CC5-6E5D-CCC9-62C10C8E6E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70" y="133350"/>
            <a:ext cx="1162844" cy="267516"/>
          </a:xfrm>
          <a:prstGeom prst="rect">
            <a:avLst/>
          </a:prstGeom>
        </p:spPr>
      </p:pic>
      <p:sp>
        <p:nvSpPr>
          <p:cNvPr id="40" name="Freeform 3">
            <a:extLst>
              <a:ext uri="{FF2B5EF4-FFF2-40B4-BE49-F238E27FC236}">
                <a16:creationId xmlns:a16="http://schemas.microsoft.com/office/drawing/2014/main" id="{B772A799-4B32-903F-61D3-0019AABFC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3799" y="484551"/>
            <a:ext cx="1001149" cy="586203"/>
          </a:xfrm>
          <a:custGeom>
            <a:avLst/>
            <a:gdLst/>
            <a:ahLst/>
            <a:cxnLst/>
            <a:rect l="l" t="t" r="r" b="b"/>
            <a:pathLst>
              <a:path w="1623211" h="968942">
                <a:moveTo>
                  <a:pt x="0" y="0"/>
                </a:moveTo>
                <a:lnTo>
                  <a:pt x="1623211" y="0"/>
                </a:lnTo>
                <a:lnTo>
                  <a:pt x="1623211" y="968941"/>
                </a:lnTo>
                <a:lnTo>
                  <a:pt x="0" y="9689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8067" b="-49376"/>
            </a:stretch>
          </a:blipFill>
        </p:spPr>
        <p:txBody>
          <a:bodyPr/>
          <a:lstStyle/>
          <a:p>
            <a:endParaRPr lang="fi-FI" sz="700"/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F195AF22-344F-CE89-EA19-88A5C21D07ED}"/>
              </a:ext>
            </a:extLst>
          </p:cNvPr>
          <p:cNvCxnSpPr/>
          <p:nvPr/>
        </p:nvCxnSpPr>
        <p:spPr>
          <a:xfrm>
            <a:off x="1116767" y="2413416"/>
            <a:ext cx="0" cy="391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C9D6ADBE-1A78-6591-41BD-E0B7EA2EBD6A}"/>
              </a:ext>
            </a:extLst>
          </p:cNvPr>
          <p:cNvCxnSpPr/>
          <p:nvPr/>
        </p:nvCxnSpPr>
        <p:spPr>
          <a:xfrm>
            <a:off x="1927114" y="4257207"/>
            <a:ext cx="7111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4DC3E0CB-3289-7C97-2151-8CD5C0FE561D}"/>
              </a:ext>
            </a:extLst>
          </p:cNvPr>
          <p:cNvCxnSpPr/>
          <p:nvPr/>
        </p:nvCxnSpPr>
        <p:spPr>
          <a:xfrm>
            <a:off x="3764070" y="4473253"/>
            <a:ext cx="5901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684D23F4-3527-F940-301B-869F99B4B8B0}"/>
              </a:ext>
            </a:extLst>
          </p:cNvPr>
          <p:cNvCxnSpPr/>
          <p:nvPr/>
        </p:nvCxnSpPr>
        <p:spPr>
          <a:xfrm>
            <a:off x="6350963" y="4706723"/>
            <a:ext cx="5895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CBDF278A-4069-D008-2757-81CD0EE95A5C}"/>
              </a:ext>
            </a:extLst>
          </p:cNvPr>
          <p:cNvCxnSpPr/>
          <p:nvPr/>
        </p:nvCxnSpPr>
        <p:spPr>
          <a:xfrm flipV="1">
            <a:off x="8776741" y="2602526"/>
            <a:ext cx="0" cy="6053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uora nuoliyhdysviiva 40">
            <a:extLst>
              <a:ext uri="{FF2B5EF4-FFF2-40B4-BE49-F238E27FC236}">
                <a16:creationId xmlns:a16="http://schemas.microsoft.com/office/drawing/2014/main" id="{C35F3D29-4045-53E9-B896-B125C7D69206}"/>
              </a:ext>
            </a:extLst>
          </p:cNvPr>
          <p:cNvCxnSpPr/>
          <p:nvPr/>
        </p:nvCxnSpPr>
        <p:spPr>
          <a:xfrm flipV="1">
            <a:off x="8754256" y="1206708"/>
            <a:ext cx="0" cy="495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078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5747E-B207-270A-9024-38C15506C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Kuva 89">
            <a:extLst>
              <a:ext uri="{FF2B5EF4-FFF2-40B4-BE49-F238E27FC236}">
                <a16:creationId xmlns:a16="http://schemas.microsoft.com/office/drawing/2014/main" id="{738518A1-C032-E66E-57C4-9756A0B8DD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567" b="27995"/>
          <a:stretch/>
        </p:blipFill>
        <p:spPr>
          <a:xfrm>
            <a:off x="2065366" y="2007105"/>
            <a:ext cx="2870418" cy="112357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6C4EB3BD-C5F7-7056-52E9-ED09DD1BE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5821" y="592154"/>
            <a:ext cx="3023620" cy="1956934"/>
          </a:xfrm>
          <a:custGeom>
            <a:avLst/>
            <a:gdLst/>
            <a:ahLst/>
            <a:cxnLst/>
            <a:rect l="l" t="t" r="r" b="b"/>
            <a:pathLst>
              <a:path w="2063397" h="1565154">
                <a:moveTo>
                  <a:pt x="1938937" y="1565154"/>
                </a:moveTo>
                <a:lnTo>
                  <a:pt x="124460" y="1565154"/>
                </a:lnTo>
                <a:cubicBezTo>
                  <a:pt x="55880" y="1565154"/>
                  <a:pt x="0" y="1509274"/>
                  <a:pt x="0" y="14406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938937" y="0"/>
                </a:lnTo>
                <a:cubicBezTo>
                  <a:pt x="2007517" y="0"/>
                  <a:pt x="2063397" y="55880"/>
                  <a:pt x="2063397" y="124460"/>
                </a:cubicBezTo>
                <a:lnTo>
                  <a:pt x="2063397" y="1440694"/>
                </a:lnTo>
                <a:cubicBezTo>
                  <a:pt x="2063397" y="1509274"/>
                  <a:pt x="2007517" y="1565154"/>
                  <a:pt x="1938937" y="1565154"/>
                </a:cubicBezTo>
                <a:close/>
              </a:path>
            </a:pathLst>
          </a:custGeom>
          <a:solidFill>
            <a:srgbClr val="86C4EC">
              <a:alpha val="40000"/>
            </a:srgbClr>
          </a:solidFill>
        </p:spPr>
        <p:txBody>
          <a:bodyPr lIns="90000" tIns="108000" rIns="72000" bIns="18000"/>
          <a:lstStyle/>
          <a:p>
            <a:r>
              <a:rPr lang="fi-FI" sz="800" b="1">
                <a:latin typeface="Arial" panose="020B0604020202020204" pitchFamily="34" charset="0"/>
                <a:cs typeface="Arial" panose="020B0604020202020204" pitchFamily="34" charset="0"/>
              </a:rPr>
              <a:t>1. TARVE</a:t>
            </a:r>
          </a:p>
          <a:p>
            <a:endParaRPr lang="fi-FI" sz="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Lasten, nuorten ja perheiden osallisuuden, yhdenvertaisuuden ja sukupuolten tasa-arvon vahvistaminen heille suunnatuissa palveluissa.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Lasten, nuorten ja perheiden parissa työskentelevien </a:t>
            </a:r>
            <a:b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osallisuus-, yhdenvertaisuus- ja tasa-arvo-osaamisen vahvistaminen.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OKM:n toimialalla rahoitettavien lasten, nuorten ja perheiden palveluiden yhdenvertaisuus-, osallisuus- ja tasa-arvo-sisältöihin liittyvien hankkeiden tukeminen, fasilitoiminen ja tutkiminen koordinoidusti.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Viranomaisten (kunnat, hyvinvointialueet, valtionhallinto) tiedon saannin lisääminen hankkeiden hyvistä käytänteistä ja onnistumisista. Viranomaisten valmiuksien syventäminen mm. toimialan säädösvalmisteluun.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02ED49-D0DF-7530-DDDD-98254044241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9797" y="3036161"/>
            <a:ext cx="2058017" cy="1973989"/>
            <a:chOff x="-6874" y="269078"/>
            <a:chExt cx="1536894" cy="153250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A695958-6A4A-3215-EA83-811E86BFD0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6874" y="269078"/>
              <a:ext cx="1536894" cy="1532509"/>
            </a:xfrm>
            <a:custGeom>
              <a:avLst/>
              <a:gdLst/>
              <a:ahLst/>
              <a:cxnLst/>
              <a:rect l="l" t="t" r="r" b="b"/>
              <a:pathLst>
                <a:path w="1536894" h="1532509">
                  <a:moveTo>
                    <a:pt x="1412434" y="1532509"/>
                  </a:moveTo>
                  <a:lnTo>
                    <a:pt x="124460" y="1532509"/>
                  </a:lnTo>
                  <a:cubicBezTo>
                    <a:pt x="55880" y="1532509"/>
                    <a:pt x="0" y="1476629"/>
                    <a:pt x="0" y="14080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2434" y="0"/>
                  </a:lnTo>
                  <a:cubicBezTo>
                    <a:pt x="1481014" y="0"/>
                    <a:pt x="1536894" y="55880"/>
                    <a:pt x="1536894" y="124460"/>
                  </a:cubicBezTo>
                  <a:lnTo>
                    <a:pt x="1536894" y="1408049"/>
                  </a:lnTo>
                  <a:cubicBezTo>
                    <a:pt x="1536894" y="1476629"/>
                    <a:pt x="1481014" y="1532509"/>
                    <a:pt x="1412434" y="1532509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2. TAVOITTEET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Lisätä hankkeiden osaamista osallisuuden, yhdenvertaisuuden ja sukupuolten tasa-arvon teemoista.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Tukea hankkeiden verkostoitumista.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Koota, analysoida ja levittää esimerkkejä, hyviä käytäntöjä ja tuloksia.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Kehittää ja tukea vaikutusten arviointia sekä jatkokehittää työkaluja.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Viestiä monipuolisesti hankkeiden toteutumisesta ja välittää tietoa säädösvalmistelun tueksi.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Varmistaa horisontaalisten periaatteiden huomioiminen ja toteutuminen</a:t>
              </a:r>
              <a:r>
                <a:rPr lang="fi-FI" sz="7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09D4AB5-97F6-CDC1-FCC4-0EFA46C593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992070" y="581686"/>
            <a:ext cx="4022928" cy="1126296"/>
            <a:chOff x="-6633" y="258659"/>
            <a:chExt cx="3001402" cy="862576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34B3E2B-03E5-D14C-DE52-F541E9B822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6633" y="258659"/>
              <a:ext cx="3001402" cy="862576"/>
            </a:xfrm>
            <a:custGeom>
              <a:avLst/>
              <a:gdLst/>
              <a:ahLst/>
              <a:cxnLst/>
              <a:rect l="l" t="t" r="r" b="b"/>
              <a:pathLst>
                <a:path w="3001402" h="862576">
                  <a:moveTo>
                    <a:pt x="2876941" y="862576"/>
                  </a:moveTo>
                  <a:lnTo>
                    <a:pt x="124460" y="862576"/>
                  </a:lnTo>
                  <a:cubicBezTo>
                    <a:pt x="55880" y="862576"/>
                    <a:pt x="0" y="806696"/>
                    <a:pt x="0" y="738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76942" y="0"/>
                  </a:lnTo>
                  <a:cubicBezTo>
                    <a:pt x="2945522" y="0"/>
                    <a:pt x="3001402" y="55880"/>
                    <a:pt x="3001402" y="124460"/>
                  </a:cubicBezTo>
                  <a:lnTo>
                    <a:pt x="3001402" y="738116"/>
                  </a:lnTo>
                  <a:cubicBezTo>
                    <a:pt x="3001402" y="806696"/>
                    <a:pt x="2945522" y="862576"/>
                    <a:pt x="2876942" y="862576"/>
                  </a:cubicBezTo>
                  <a:close/>
                </a:path>
              </a:pathLst>
            </a:custGeom>
            <a:solidFill>
              <a:srgbClr val="86C4EC">
                <a:alpha val="4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7. TAVOITELTAVAT VAIKUTUKSET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Koordinaatiohanke vaikuttaa myönteisesti lasten nuorten ja perheiden elämään ja hyvinvointiin tukemalla palveluiden kehittymistä osallisuutta, yhdenvertaisuutta ja sukupuolten tasa-arvoa edistäviksi.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Kohderyhmän parissa työskentelevien ammattilaisten osallisuus-, yhdenvertaisuus- ja sukupuolten tasa-arvo-osaaminen ja tietämys on vahvistunut.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Lapsi- ja perhemyönteinen sekä lapsen oikeuksia kunnioittava toiminta vakiintuu koko yhteiskuntaan.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2487074-3836-2C01-FADF-F3D1154EF65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00941" y="1816158"/>
            <a:ext cx="4014057" cy="1123556"/>
            <a:chOff x="0" y="118174"/>
            <a:chExt cx="3001402" cy="84697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A013024-34EA-EDC3-0389-BA7C0D6DE9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18174"/>
              <a:ext cx="3001402" cy="846970"/>
            </a:xfrm>
            <a:custGeom>
              <a:avLst/>
              <a:gdLst/>
              <a:ahLst/>
              <a:cxnLst/>
              <a:rect l="l" t="t" r="r" b="b"/>
              <a:pathLst>
                <a:path w="3001402" h="846970">
                  <a:moveTo>
                    <a:pt x="2876941" y="846970"/>
                  </a:moveTo>
                  <a:lnTo>
                    <a:pt x="124460" y="846970"/>
                  </a:lnTo>
                  <a:cubicBezTo>
                    <a:pt x="55880" y="846970"/>
                    <a:pt x="0" y="791090"/>
                    <a:pt x="0" y="7225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76942" y="0"/>
                  </a:lnTo>
                  <a:cubicBezTo>
                    <a:pt x="2945522" y="0"/>
                    <a:pt x="3001402" y="55880"/>
                    <a:pt x="3001402" y="124460"/>
                  </a:cubicBezTo>
                  <a:lnTo>
                    <a:pt x="3001402" y="722510"/>
                  </a:lnTo>
                  <a:cubicBezTo>
                    <a:pt x="3001402" y="791090"/>
                    <a:pt x="2945522" y="846970"/>
                    <a:pt x="2876942" y="846970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6. TAVOITELTAVAT TULOKSET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Rahoitettavien hankkeiden toiminta on linjassa kansallisten strategioiden kanssa. (lapsistrategia, varhaiskasvatuksen, esi- ja perusopetuksen, nuorisotyön ja -politiikan strategiat)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Rahoitusta hakevat ja rahoitetut hankkeet muodostavat verkoston, joka tukee vertaistyötä haku- ja toteutusvaiheissa.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Palvelujen kehittämisessä osataan käyttää työkaluja ja mittareita vaikuttavuuden arviointiin, erityisesti lasten ja nuorten osallisuuden, yhdenvertaisuuden ja sukupuolten tasa-arvon edistämisessä.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Hankkeiden kehittämistyö on valtakunnallisesti hyödynnettävissä myös hankekauden jälkeen.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1ECDE07-BD2D-2B3A-E755-9E206ECEA3F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300926" y="3075897"/>
            <a:ext cx="1762455" cy="1940572"/>
            <a:chOff x="-6556" y="254385"/>
            <a:chExt cx="1255165" cy="1480388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DA6DD24-BB91-720F-E892-A7A8DA13D6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6556" y="254385"/>
              <a:ext cx="1255165" cy="1480388"/>
            </a:xfrm>
            <a:custGeom>
              <a:avLst/>
              <a:gdLst/>
              <a:ahLst/>
              <a:cxnLst/>
              <a:rect l="l" t="t" r="r" b="b"/>
              <a:pathLst>
                <a:path w="1255165" h="1498480">
                  <a:moveTo>
                    <a:pt x="1130704" y="1498479"/>
                  </a:moveTo>
                  <a:lnTo>
                    <a:pt x="124460" y="1498479"/>
                  </a:lnTo>
                  <a:cubicBezTo>
                    <a:pt x="55880" y="1498479"/>
                    <a:pt x="0" y="1442599"/>
                    <a:pt x="0" y="13740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0705" y="0"/>
                  </a:lnTo>
                  <a:cubicBezTo>
                    <a:pt x="1199285" y="0"/>
                    <a:pt x="1255165" y="55880"/>
                    <a:pt x="1255165" y="124460"/>
                  </a:cubicBezTo>
                  <a:lnTo>
                    <a:pt x="1255165" y="1374020"/>
                  </a:lnTo>
                  <a:cubicBezTo>
                    <a:pt x="1255165" y="1442599"/>
                    <a:pt x="1199285" y="1498480"/>
                    <a:pt x="1130705" y="1498480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3. RESURSSIT</a:t>
              </a:r>
            </a:p>
            <a:p>
              <a:endParaRPr lang="fi-FI" sz="65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Budjetti 3,6 M€ 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Henkilöstöresurssit SOS-Lapsikylä 3,8 htv, Nuorten Akatemia 3 htv, </a:t>
              </a:r>
              <a:b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Opetushallitus 2 htv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Osaamisen painopisteet: osallisuus-, yhdenvertaisuus-, tasa-arvo-, </a:t>
              </a:r>
              <a:b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viestintä-, arviointi-, tutkimus-, hanke-    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ja kehittämisosaaminen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FF52A45-3E1C-A8D0-D6C3-8C80C12AA8E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186493" y="3091070"/>
            <a:ext cx="2313777" cy="1930249"/>
            <a:chOff x="-6994" y="113723"/>
            <a:chExt cx="1757918" cy="122447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873A620-3D91-8920-4947-0445330129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6994" y="113723"/>
              <a:ext cx="1757918" cy="1224470"/>
            </a:xfrm>
            <a:custGeom>
              <a:avLst/>
              <a:gdLst/>
              <a:ahLst/>
              <a:cxnLst/>
              <a:rect l="l" t="t" r="r" b="b"/>
              <a:pathLst>
                <a:path w="1757918" h="1252217">
                  <a:moveTo>
                    <a:pt x="1633457" y="1252217"/>
                  </a:moveTo>
                  <a:lnTo>
                    <a:pt x="124460" y="1252217"/>
                  </a:lnTo>
                  <a:cubicBezTo>
                    <a:pt x="55880" y="1252217"/>
                    <a:pt x="0" y="1196337"/>
                    <a:pt x="0" y="1127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33457" y="0"/>
                  </a:lnTo>
                  <a:cubicBezTo>
                    <a:pt x="1702037" y="0"/>
                    <a:pt x="1757918" y="55880"/>
                    <a:pt x="1757918" y="124460"/>
                  </a:cubicBezTo>
                  <a:lnTo>
                    <a:pt x="1757918" y="1127757"/>
                  </a:lnTo>
                  <a:cubicBezTo>
                    <a:pt x="1757918" y="1196337"/>
                    <a:pt x="1702037" y="1252217"/>
                    <a:pt x="1633457" y="1252217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4. TOIMENPITEET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Toteutetaan hakutyöpajoja, hankesparrauksia, koulutuksia ja Erätaukokeskusteluja. 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Tuotetaan ja kootaan tietoa ja materiaaleja hankkeiden hyödynnettäväksi.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Tuetaan hankkeita toimintamallien kuvauksissa ja tunnistetaan hyvät käytännöt. 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Analysoidaan hankkeiden tuloksia ja tiivistetään tuloksista tietoa eri tahoille.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(Jatko)kehitetään mittareita, indikaattoreita ja työkaluja hankkeiden vaikuttavuuden todentamiseen.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Seurataan ja verkostoidutaan kansainvälisesti. Viestitään ja tiedotetaan toiminnasta aktiivisesti. 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Tehdään yhteistyötä muiden koordinaatiohankkeiden kanssa ja luodaan verkostot hankkeille. 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03F7057-F0DD-439E-FE5B-3F24170A7AF9}"/>
              </a:ext>
            </a:extLst>
          </p:cNvPr>
          <p:cNvGrpSpPr/>
          <p:nvPr/>
        </p:nvGrpSpPr>
        <p:grpSpPr>
          <a:xfrm>
            <a:off x="6623382" y="3091070"/>
            <a:ext cx="2382410" cy="1919080"/>
            <a:chOff x="-6704" y="78891"/>
            <a:chExt cx="1734904" cy="1252217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D0661F2-602B-CC98-5E4A-DF85E1BF822D}"/>
                </a:ext>
              </a:extLst>
            </p:cNvPr>
            <p:cNvSpPr/>
            <p:nvPr/>
          </p:nvSpPr>
          <p:spPr>
            <a:xfrm>
              <a:off x="-6704" y="78891"/>
              <a:ext cx="1734904" cy="1252217"/>
            </a:xfrm>
            <a:custGeom>
              <a:avLst/>
              <a:gdLst/>
              <a:ahLst/>
              <a:cxnLst/>
              <a:rect l="l" t="t" r="r" b="b"/>
              <a:pathLst>
                <a:path w="1734904" h="1252217">
                  <a:moveTo>
                    <a:pt x="1610444" y="1252217"/>
                  </a:moveTo>
                  <a:lnTo>
                    <a:pt x="124460" y="1252217"/>
                  </a:lnTo>
                  <a:cubicBezTo>
                    <a:pt x="55880" y="1252217"/>
                    <a:pt x="0" y="1196337"/>
                    <a:pt x="0" y="1127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10444" y="0"/>
                  </a:lnTo>
                  <a:cubicBezTo>
                    <a:pt x="1679024" y="0"/>
                    <a:pt x="1734904" y="55880"/>
                    <a:pt x="1734904" y="124460"/>
                  </a:cubicBezTo>
                  <a:lnTo>
                    <a:pt x="1734904" y="1127757"/>
                  </a:lnTo>
                  <a:cubicBezTo>
                    <a:pt x="1734904" y="1196337"/>
                    <a:pt x="1679024" y="1252217"/>
                    <a:pt x="1610444" y="1252217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5. SEURANTA / ARVIOINTI / MITTARIT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Määrällinen seuranta: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Hakutyöpajat, koulutukset, sparraukset, Erätauko-keskustelut ja muut tilaisuudet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Rahoitushakemukset ja rahoitetut hankkeet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Verkkosivut, uutiskirjeet, blogit, uutiset ja tiedotteet, julkaisut, raportit ja artikkelit</a:t>
              </a:r>
              <a:b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6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Laadullinen seuranta: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Palaute tuesta ja tilaisuuksista 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Palaute viestinnästä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Hankkeiden seuranta (ohjausryhmätyöskentely, horisontaalisten periaatteiden toteutuminen)</a:t>
              </a: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Tulosten analysointi ja tiivistäminen eri kohderyhmille</a:t>
              </a: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D3F3C8B9-E921-B794-5ACF-21CEF328B37B}"/>
              </a:ext>
            </a:extLst>
          </p:cNvPr>
          <p:cNvSpPr/>
          <p:nvPr/>
        </p:nvSpPr>
        <p:spPr>
          <a:xfrm>
            <a:off x="3769211" y="2815105"/>
            <a:ext cx="802789" cy="223760"/>
          </a:xfrm>
          <a:custGeom>
            <a:avLst/>
            <a:gdLst/>
            <a:ahLst/>
            <a:cxnLst/>
            <a:rect l="l" t="t" r="r" b="b"/>
            <a:pathLst>
              <a:path w="1669125" h="485437">
                <a:moveTo>
                  <a:pt x="0" y="0"/>
                </a:moveTo>
                <a:lnTo>
                  <a:pt x="1669125" y="0"/>
                </a:lnTo>
                <a:lnTo>
                  <a:pt x="1669125" y="485437"/>
                </a:lnTo>
                <a:lnTo>
                  <a:pt x="0" y="4854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70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CBD672D-E868-45DE-B573-F78C6F6301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9039347">
            <a:off x="3414013" y="705826"/>
            <a:ext cx="1316665" cy="1181806"/>
          </a:xfrm>
          <a:custGeom>
            <a:avLst/>
            <a:gdLst/>
            <a:ahLst/>
            <a:cxnLst/>
            <a:rect l="l" t="t" r="r" b="b"/>
            <a:pathLst>
              <a:path w="3188354" h="2799109">
                <a:moveTo>
                  <a:pt x="0" y="0"/>
                </a:moveTo>
                <a:lnTo>
                  <a:pt x="3188354" y="0"/>
                </a:lnTo>
                <a:lnTo>
                  <a:pt x="3188354" y="2799109"/>
                </a:lnTo>
                <a:lnTo>
                  <a:pt x="0" y="2799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700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985613C4-BC94-9F78-E19E-6E27D4F7F2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11387" y="140399"/>
            <a:ext cx="1365548" cy="18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3"/>
              </a:lnSpc>
            </a:pPr>
            <a:r>
              <a:rPr lang="fi-FI" sz="800" b="1">
                <a:solidFill>
                  <a:srgbClr val="000000"/>
                </a:solidFill>
                <a:latin typeface="Arial" panose="020B0604020202020204" pitchFamily="34" charset="0"/>
                <a:ea typeface="Krub Bold"/>
                <a:cs typeface="Arial" panose="020B0604020202020204" pitchFamily="34" charset="0"/>
                <a:sym typeface="Krub Bold"/>
              </a:rPr>
              <a:t>Yhteiskunnan taso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37AE60D-8741-541E-150B-574BD3366A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166572">
            <a:off x="3537848" y="1270781"/>
            <a:ext cx="862013" cy="1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fi-FI" sz="700" b="1">
                <a:latin typeface="Arial"/>
                <a:ea typeface="Krub Bold"/>
                <a:cs typeface="Arial"/>
                <a:sym typeface="Krub Bold"/>
              </a:rPr>
              <a:t>VAIKUTTAVUUS</a:t>
            </a:r>
            <a:endParaRPr lang="fi-FI" sz="700" b="1">
              <a:latin typeface="Arial"/>
              <a:ea typeface="Krub Bold"/>
              <a:cs typeface="Arial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95A596E6-08E7-CF44-F1B6-FE968A661D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0692871">
            <a:off x="3132691" y="2314916"/>
            <a:ext cx="1048783" cy="1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fi-FI" sz="700" b="1">
                <a:latin typeface="Arial"/>
                <a:cs typeface="Arial"/>
                <a:sym typeface="Krub Bold"/>
              </a:rPr>
              <a:t>TULOKSELLISUUS</a:t>
            </a:r>
            <a:endParaRPr lang="fi-FI" sz="700" b="1">
              <a:latin typeface="Arial"/>
              <a:cs typeface="Arial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C50946AC-FA45-8439-94F3-6B2A14BA1396}"/>
              </a:ext>
            </a:extLst>
          </p:cNvPr>
          <p:cNvSpPr txBox="1"/>
          <p:nvPr/>
        </p:nvSpPr>
        <p:spPr>
          <a:xfrm>
            <a:off x="3863776" y="2580374"/>
            <a:ext cx="708224" cy="1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fi-FI" sz="700" b="1">
                <a:latin typeface="Arial"/>
                <a:ea typeface="Krub Bold"/>
                <a:cs typeface="Arial"/>
                <a:sym typeface="Krub Bold"/>
              </a:rPr>
              <a:t>TEHOKKUUS</a:t>
            </a:r>
          </a:p>
        </p:txBody>
      </p:sp>
      <p:pic>
        <p:nvPicPr>
          <p:cNvPr id="31" name="Kuva 30" descr="Kuva, joka sisältää kohteen Fontti, Grafiikka, graafinen suunnittelu, kuvakaappaus&#10;&#10;Kuvaus luotu automaattisesti">
            <a:extLst>
              <a:ext uri="{FF2B5EF4-FFF2-40B4-BE49-F238E27FC236}">
                <a16:creationId xmlns:a16="http://schemas.microsoft.com/office/drawing/2014/main" id="{5DB43BAF-0713-240C-62D3-002ABC6CFC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2" y="159149"/>
            <a:ext cx="1895972" cy="285626"/>
          </a:xfrm>
          <a:prstGeom prst="rect">
            <a:avLst/>
          </a:prstGeom>
        </p:spPr>
      </p:pic>
      <p:sp>
        <p:nvSpPr>
          <p:cNvPr id="33" name="Freeform 3">
            <a:extLst>
              <a:ext uri="{FF2B5EF4-FFF2-40B4-BE49-F238E27FC236}">
                <a16:creationId xmlns:a16="http://schemas.microsoft.com/office/drawing/2014/main" id="{A0D25D8A-AC57-9E10-90B4-B011DBFDAB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0941" y="157444"/>
            <a:ext cx="214213" cy="200973"/>
          </a:xfrm>
          <a:custGeom>
            <a:avLst/>
            <a:gdLst/>
            <a:ahLst/>
            <a:cxnLst/>
            <a:rect l="l" t="t" r="r" b="b"/>
            <a:pathLst>
              <a:path w="2063397" h="1565154">
                <a:moveTo>
                  <a:pt x="1938937" y="1565154"/>
                </a:moveTo>
                <a:lnTo>
                  <a:pt x="124460" y="1565154"/>
                </a:lnTo>
                <a:cubicBezTo>
                  <a:pt x="55880" y="1565154"/>
                  <a:pt x="0" y="1509274"/>
                  <a:pt x="0" y="14406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938937" y="0"/>
                </a:lnTo>
                <a:cubicBezTo>
                  <a:pt x="2007517" y="0"/>
                  <a:pt x="2063397" y="55880"/>
                  <a:pt x="2063397" y="124460"/>
                </a:cubicBezTo>
                <a:lnTo>
                  <a:pt x="2063397" y="1440694"/>
                </a:lnTo>
                <a:cubicBezTo>
                  <a:pt x="2063397" y="1509274"/>
                  <a:pt x="2007517" y="1565154"/>
                  <a:pt x="1938937" y="1565154"/>
                </a:cubicBezTo>
                <a:close/>
              </a:path>
            </a:pathLst>
          </a:custGeom>
          <a:solidFill>
            <a:srgbClr val="86C4EC">
              <a:alpha val="40000"/>
            </a:srgbClr>
          </a:solidFill>
        </p:spPr>
        <p:txBody>
          <a:bodyPr lIns="90000" tIns="108000" rIns="72000" bIns="18000"/>
          <a:lstStyle/>
          <a:p>
            <a:endParaRPr lang="fi-FI" sz="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46C3F841-7B49-BB1F-2943-D2A344792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62722" y="152586"/>
            <a:ext cx="214213" cy="200973"/>
          </a:xfrm>
          <a:custGeom>
            <a:avLst/>
            <a:gdLst/>
            <a:ahLst/>
            <a:cxnLst/>
            <a:rect l="l" t="t" r="r" b="b"/>
            <a:pathLst>
              <a:path w="2063397" h="1565154">
                <a:moveTo>
                  <a:pt x="1938937" y="1565154"/>
                </a:moveTo>
                <a:lnTo>
                  <a:pt x="124460" y="1565154"/>
                </a:lnTo>
                <a:cubicBezTo>
                  <a:pt x="55880" y="1565154"/>
                  <a:pt x="0" y="1509274"/>
                  <a:pt x="0" y="14406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938937" y="0"/>
                </a:lnTo>
                <a:cubicBezTo>
                  <a:pt x="2007517" y="0"/>
                  <a:pt x="2063397" y="55880"/>
                  <a:pt x="2063397" y="124460"/>
                </a:cubicBezTo>
                <a:lnTo>
                  <a:pt x="2063397" y="1440694"/>
                </a:lnTo>
                <a:cubicBezTo>
                  <a:pt x="2063397" y="1509274"/>
                  <a:pt x="2007517" y="1565154"/>
                  <a:pt x="1938937" y="1565154"/>
                </a:cubicBezTo>
                <a:close/>
              </a:path>
            </a:pathLst>
          </a:custGeom>
          <a:solidFill>
            <a:srgbClr val="86CC91"/>
          </a:solidFill>
        </p:spPr>
        <p:txBody>
          <a:bodyPr lIns="90000" tIns="108000" rIns="72000" bIns="18000"/>
          <a:lstStyle/>
          <a:p>
            <a:endParaRPr lang="fi-FI" sz="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83217D73-355F-CE01-E39B-E848124A73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52930" y="140399"/>
            <a:ext cx="1365548" cy="18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3"/>
              </a:lnSpc>
            </a:pPr>
            <a:r>
              <a:rPr lang="fi-FI" sz="800" b="1">
                <a:solidFill>
                  <a:srgbClr val="000000"/>
                </a:solidFill>
                <a:latin typeface="Arial" panose="020B0604020202020204" pitchFamily="34" charset="0"/>
                <a:ea typeface="Krub Bold"/>
                <a:cs typeface="Arial" panose="020B0604020202020204" pitchFamily="34" charset="0"/>
                <a:sym typeface="Krub Bold"/>
              </a:rPr>
              <a:t>Hankkeiden toiminnantaso</a:t>
            </a:r>
          </a:p>
        </p:txBody>
      </p:sp>
      <p:pic>
        <p:nvPicPr>
          <p:cNvPr id="36" name="Kuva 35" descr="Kuva, joka sisältää kohteen kuvakaappaus, Fontti, Sähkönsininen, teksti&#10;&#10;Kuvaus luotu automaattisesti">
            <a:extLst>
              <a:ext uri="{FF2B5EF4-FFF2-40B4-BE49-F238E27FC236}">
                <a16:creationId xmlns:a16="http://schemas.microsoft.com/office/drawing/2014/main" id="{D622A2DC-BEC2-B7EA-BFD0-F754E23843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52" y="152586"/>
            <a:ext cx="1270095" cy="292189"/>
          </a:xfrm>
          <a:prstGeom prst="rect">
            <a:avLst/>
          </a:prstGeom>
        </p:spPr>
      </p:pic>
      <p:sp>
        <p:nvSpPr>
          <p:cNvPr id="40" name="Freeform 3">
            <a:extLst>
              <a:ext uri="{FF2B5EF4-FFF2-40B4-BE49-F238E27FC236}">
                <a16:creationId xmlns:a16="http://schemas.microsoft.com/office/drawing/2014/main" id="{81F1E45A-50D1-6435-7A27-AA9FD0A2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85552" y="121051"/>
            <a:ext cx="936686" cy="618558"/>
          </a:xfrm>
          <a:custGeom>
            <a:avLst/>
            <a:gdLst/>
            <a:ahLst/>
            <a:cxnLst/>
            <a:rect l="l" t="t" r="r" b="b"/>
            <a:pathLst>
              <a:path w="1623211" h="968942">
                <a:moveTo>
                  <a:pt x="0" y="0"/>
                </a:moveTo>
                <a:lnTo>
                  <a:pt x="1623211" y="0"/>
                </a:lnTo>
                <a:lnTo>
                  <a:pt x="1623211" y="968941"/>
                </a:lnTo>
                <a:lnTo>
                  <a:pt x="0" y="968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8067" b="-49376"/>
            </a:stretch>
          </a:blipFill>
        </p:spPr>
        <p:txBody>
          <a:bodyPr/>
          <a:lstStyle/>
          <a:p>
            <a:endParaRPr lang="fi-FI" sz="700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48B48425-340D-2231-4B98-392E1A773D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85806">
            <a:off x="-47355" y="2413583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0BBA9253-9070-FBF1-888D-E1CA09DCBE0C}"/>
              </a:ext>
            </a:extLst>
          </p:cNvPr>
          <p:cNvSpPr/>
          <p:nvPr/>
        </p:nvSpPr>
        <p:spPr>
          <a:xfrm>
            <a:off x="1915235" y="4949140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8F476501-38B7-A792-B1BE-BCF20561FA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08665" y="4957007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7BF74AA2-E7C2-DDEE-1C78-7154B0C383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48028" y="4956832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B59DB6AB-0914-AE0F-B875-F15A9EBAE6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16376" y="3117939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2CBCCB8D-7686-87A5-C44A-F39BBFB298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30042" y="1841607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4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0F630-C849-6721-198A-15B32203C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Kuva 89">
            <a:extLst>
              <a:ext uri="{FF2B5EF4-FFF2-40B4-BE49-F238E27FC236}">
                <a16:creationId xmlns:a16="http://schemas.microsoft.com/office/drawing/2014/main" id="{FC984934-2F6F-864F-703E-DE6E5FC46F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567" b="27995"/>
          <a:stretch/>
        </p:blipFill>
        <p:spPr>
          <a:xfrm>
            <a:off x="2065366" y="2007105"/>
            <a:ext cx="2870418" cy="112357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247FE8EB-AFAF-A2AC-39ED-089EC565C9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4275" y="589913"/>
            <a:ext cx="3023620" cy="1956934"/>
          </a:xfrm>
          <a:custGeom>
            <a:avLst/>
            <a:gdLst/>
            <a:ahLst/>
            <a:cxnLst/>
            <a:rect l="l" t="t" r="r" b="b"/>
            <a:pathLst>
              <a:path w="2063397" h="1565154">
                <a:moveTo>
                  <a:pt x="1938937" y="1565154"/>
                </a:moveTo>
                <a:lnTo>
                  <a:pt x="124460" y="1565154"/>
                </a:lnTo>
                <a:cubicBezTo>
                  <a:pt x="55880" y="1565154"/>
                  <a:pt x="0" y="1509274"/>
                  <a:pt x="0" y="14406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938937" y="0"/>
                </a:lnTo>
                <a:cubicBezTo>
                  <a:pt x="2007517" y="0"/>
                  <a:pt x="2063397" y="55880"/>
                  <a:pt x="2063397" y="124460"/>
                </a:cubicBezTo>
                <a:lnTo>
                  <a:pt x="2063397" y="1440694"/>
                </a:lnTo>
                <a:cubicBezTo>
                  <a:pt x="2063397" y="1509274"/>
                  <a:pt x="2007517" y="1565154"/>
                  <a:pt x="1938937" y="1565154"/>
                </a:cubicBezTo>
                <a:close/>
              </a:path>
            </a:pathLst>
          </a:custGeom>
          <a:solidFill>
            <a:srgbClr val="86C4EC">
              <a:alpha val="40000"/>
            </a:srgbClr>
          </a:solidFill>
        </p:spPr>
        <p:txBody>
          <a:bodyPr lIns="90000" tIns="108000" rIns="72000" bIns="18000"/>
          <a:lstStyle/>
          <a:p>
            <a:r>
              <a:rPr lang="fi-FI" sz="800" b="1">
                <a:latin typeface="Arial" panose="020B0604020202020204" pitchFamily="34" charset="0"/>
                <a:cs typeface="Arial" panose="020B0604020202020204" pitchFamily="34" charset="0"/>
              </a:rPr>
              <a:t>1. TARVE</a:t>
            </a:r>
          </a:p>
          <a:p>
            <a:endParaRPr lang="fi-FI" sz="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fi-FI" sz="650">
                <a:latin typeface="Arial" panose="020B0604020202020204" pitchFamily="34" charset="0"/>
                <a:cs typeface="Arial" panose="020B0604020202020204" pitchFamily="34" charset="0"/>
              </a:rPr>
              <a:t>Kirjoita tähän tarpeista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5AB396F-0DF7-25B8-8E4A-C821A07638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9797" y="3036161"/>
            <a:ext cx="2058017" cy="1973989"/>
            <a:chOff x="-6874" y="269078"/>
            <a:chExt cx="1536894" cy="153250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A354CB-1A6A-7E59-1C5F-2FD8C1B2378C}"/>
                </a:ext>
              </a:extLst>
            </p:cNvPr>
            <p:cNvSpPr>
              <a:spLocks/>
            </p:cNvSpPr>
            <p:nvPr/>
          </p:nvSpPr>
          <p:spPr>
            <a:xfrm>
              <a:off x="-6874" y="269078"/>
              <a:ext cx="1536894" cy="1532509"/>
            </a:xfrm>
            <a:custGeom>
              <a:avLst/>
              <a:gdLst/>
              <a:ahLst/>
              <a:cxnLst/>
              <a:rect l="l" t="t" r="r" b="b"/>
              <a:pathLst>
                <a:path w="1536894" h="1532509">
                  <a:moveTo>
                    <a:pt x="1412434" y="1532509"/>
                  </a:moveTo>
                  <a:lnTo>
                    <a:pt x="124460" y="1532509"/>
                  </a:lnTo>
                  <a:cubicBezTo>
                    <a:pt x="55880" y="1532509"/>
                    <a:pt x="0" y="1476629"/>
                    <a:pt x="0" y="14080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2434" y="0"/>
                  </a:lnTo>
                  <a:cubicBezTo>
                    <a:pt x="1481014" y="0"/>
                    <a:pt x="1536894" y="55880"/>
                    <a:pt x="1536894" y="124460"/>
                  </a:cubicBezTo>
                  <a:lnTo>
                    <a:pt x="1536894" y="1408049"/>
                  </a:lnTo>
                  <a:cubicBezTo>
                    <a:pt x="1536894" y="1476629"/>
                    <a:pt x="1481014" y="1532509"/>
                    <a:pt x="1412434" y="1532509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2. TAVOITTEET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Listaa tavoitteet</a:t>
              </a:r>
              <a:endParaRPr lang="fi-FI"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9524C36-2B12-AE8D-D40F-5D890784E4C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992070" y="581686"/>
            <a:ext cx="4022928" cy="1126296"/>
            <a:chOff x="-6633" y="258659"/>
            <a:chExt cx="3001402" cy="862576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83B93A7-FE0C-2889-711C-FA06AE5FF9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6633" y="258659"/>
              <a:ext cx="3001402" cy="862576"/>
            </a:xfrm>
            <a:custGeom>
              <a:avLst/>
              <a:gdLst/>
              <a:ahLst/>
              <a:cxnLst/>
              <a:rect l="l" t="t" r="r" b="b"/>
              <a:pathLst>
                <a:path w="3001402" h="862576">
                  <a:moveTo>
                    <a:pt x="2876941" y="862576"/>
                  </a:moveTo>
                  <a:lnTo>
                    <a:pt x="124460" y="862576"/>
                  </a:lnTo>
                  <a:cubicBezTo>
                    <a:pt x="55880" y="862576"/>
                    <a:pt x="0" y="806696"/>
                    <a:pt x="0" y="738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76942" y="0"/>
                  </a:lnTo>
                  <a:cubicBezTo>
                    <a:pt x="2945522" y="0"/>
                    <a:pt x="3001402" y="55880"/>
                    <a:pt x="3001402" y="124460"/>
                  </a:cubicBezTo>
                  <a:lnTo>
                    <a:pt x="3001402" y="738116"/>
                  </a:lnTo>
                  <a:cubicBezTo>
                    <a:pt x="3001402" y="806696"/>
                    <a:pt x="2945522" y="862576"/>
                    <a:pt x="2876942" y="862576"/>
                  </a:cubicBezTo>
                  <a:close/>
                </a:path>
              </a:pathLst>
            </a:custGeom>
            <a:solidFill>
              <a:srgbClr val="86C4EC">
                <a:alpha val="4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7. TAVOITELTAVAT VAIKUTUKSET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Minkälaisia vaikutuksia tavoittelette?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3525677-C670-4A48-8F16-B9CB1AE296C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00941" y="1816158"/>
            <a:ext cx="4014057" cy="1123556"/>
            <a:chOff x="0" y="118174"/>
            <a:chExt cx="3001402" cy="84697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1AE19CA-54A4-6122-2FDF-8F50D21C61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18174"/>
              <a:ext cx="3001402" cy="846970"/>
            </a:xfrm>
            <a:custGeom>
              <a:avLst/>
              <a:gdLst/>
              <a:ahLst/>
              <a:cxnLst/>
              <a:rect l="l" t="t" r="r" b="b"/>
              <a:pathLst>
                <a:path w="3001402" h="846970">
                  <a:moveTo>
                    <a:pt x="2876941" y="846970"/>
                  </a:moveTo>
                  <a:lnTo>
                    <a:pt x="124460" y="846970"/>
                  </a:lnTo>
                  <a:cubicBezTo>
                    <a:pt x="55880" y="846970"/>
                    <a:pt x="0" y="791090"/>
                    <a:pt x="0" y="7225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76942" y="0"/>
                  </a:lnTo>
                  <a:cubicBezTo>
                    <a:pt x="2945522" y="0"/>
                    <a:pt x="3001402" y="55880"/>
                    <a:pt x="3001402" y="124460"/>
                  </a:cubicBezTo>
                  <a:lnTo>
                    <a:pt x="3001402" y="722510"/>
                  </a:lnTo>
                  <a:cubicBezTo>
                    <a:pt x="3001402" y="791090"/>
                    <a:pt x="2945522" y="846970"/>
                    <a:pt x="2876942" y="846970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6. TAVOITELTAVAT TULOKSET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Mitä ovat tavoiteltavat tuloksenne?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B04F043-1E15-F773-83C7-C31E74A37BA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300926" y="3075897"/>
            <a:ext cx="1762455" cy="1940572"/>
            <a:chOff x="-6556" y="254385"/>
            <a:chExt cx="1255165" cy="1480388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16F6FD0-7D4A-43CA-7FFC-D50E2B42103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6556" y="254385"/>
              <a:ext cx="1255165" cy="1480388"/>
            </a:xfrm>
            <a:custGeom>
              <a:avLst/>
              <a:gdLst/>
              <a:ahLst/>
              <a:cxnLst/>
              <a:rect l="l" t="t" r="r" b="b"/>
              <a:pathLst>
                <a:path w="1255165" h="1498480">
                  <a:moveTo>
                    <a:pt x="1130704" y="1498479"/>
                  </a:moveTo>
                  <a:lnTo>
                    <a:pt x="124460" y="1498479"/>
                  </a:lnTo>
                  <a:cubicBezTo>
                    <a:pt x="55880" y="1498479"/>
                    <a:pt x="0" y="1442599"/>
                    <a:pt x="0" y="13740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30705" y="0"/>
                  </a:lnTo>
                  <a:cubicBezTo>
                    <a:pt x="1199285" y="0"/>
                    <a:pt x="1255165" y="55880"/>
                    <a:pt x="1255165" y="124460"/>
                  </a:cubicBezTo>
                  <a:lnTo>
                    <a:pt x="1255165" y="1374020"/>
                  </a:lnTo>
                  <a:cubicBezTo>
                    <a:pt x="1255165" y="1442599"/>
                    <a:pt x="1199285" y="1498480"/>
                    <a:pt x="1130705" y="1498480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3. RESURSSIT</a:t>
              </a:r>
            </a:p>
            <a:p>
              <a:endParaRPr lang="fi-FI" sz="65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Listaa resurssit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C627B60-D6A4-55F9-E007-9E6A0CDEDEA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186493" y="3091070"/>
            <a:ext cx="2313777" cy="1930249"/>
            <a:chOff x="-6994" y="113723"/>
            <a:chExt cx="1757918" cy="122447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A455BCD-A85A-E796-2D83-B01E2EF832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6994" y="113723"/>
              <a:ext cx="1757918" cy="1224470"/>
            </a:xfrm>
            <a:custGeom>
              <a:avLst/>
              <a:gdLst/>
              <a:ahLst/>
              <a:cxnLst/>
              <a:rect l="l" t="t" r="r" b="b"/>
              <a:pathLst>
                <a:path w="1757918" h="1252217">
                  <a:moveTo>
                    <a:pt x="1633457" y="1252217"/>
                  </a:moveTo>
                  <a:lnTo>
                    <a:pt x="124460" y="1252217"/>
                  </a:lnTo>
                  <a:cubicBezTo>
                    <a:pt x="55880" y="1252217"/>
                    <a:pt x="0" y="1196337"/>
                    <a:pt x="0" y="1127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33457" y="0"/>
                  </a:lnTo>
                  <a:cubicBezTo>
                    <a:pt x="1702037" y="0"/>
                    <a:pt x="1757918" y="55880"/>
                    <a:pt x="1757918" y="124460"/>
                  </a:cubicBezTo>
                  <a:lnTo>
                    <a:pt x="1757918" y="1127757"/>
                  </a:lnTo>
                  <a:cubicBezTo>
                    <a:pt x="1757918" y="1196337"/>
                    <a:pt x="1702037" y="1252217"/>
                    <a:pt x="1633457" y="1252217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4. TOIMENPITEET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2875" indent="-142875">
                <a:buFont typeface="Arial" panose="020B0604020202020204" pitchFamily="34" charset="0"/>
                <a:buChar char="•"/>
              </a:pPr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Listaa toimenpiteet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29DA6DC-A2F7-FB60-93E4-3F1110A2944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623382" y="3091070"/>
            <a:ext cx="2382410" cy="1919080"/>
            <a:chOff x="-6704" y="78891"/>
            <a:chExt cx="1734904" cy="1252217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2A8571E-5D9C-9BD6-DD89-C669BE7863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6704" y="78891"/>
              <a:ext cx="1734904" cy="1252217"/>
            </a:xfrm>
            <a:custGeom>
              <a:avLst/>
              <a:gdLst/>
              <a:ahLst/>
              <a:cxnLst/>
              <a:rect l="l" t="t" r="r" b="b"/>
              <a:pathLst>
                <a:path w="1734904" h="1252217">
                  <a:moveTo>
                    <a:pt x="1610444" y="1252217"/>
                  </a:moveTo>
                  <a:lnTo>
                    <a:pt x="124460" y="1252217"/>
                  </a:lnTo>
                  <a:cubicBezTo>
                    <a:pt x="55880" y="1252217"/>
                    <a:pt x="0" y="1196337"/>
                    <a:pt x="0" y="1127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10444" y="0"/>
                  </a:lnTo>
                  <a:cubicBezTo>
                    <a:pt x="1679024" y="0"/>
                    <a:pt x="1734904" y="55880"/>
                    <a:pt x="1734904" y="124460"/>
                  </a:cubicBezTo>
                  <a:lnTo>
                    <a:pt x="1734904" y="1127757"/>
                  </a:lnTo>
                  <a:cubicBezTo>
                    <a:pt x="1734904" y="1196337"/>
                    <a:pt x="1679024" y="1252217"/>
                    <a:pt x="1610444" y="1252217"/>
                  </a:cubicBezTo>
                  <a:close/>
                </a:path>
              </a:pathLst>
            </a:custGeom>
            <a:solidFill>
              <a:srgbClr val="37AB49">
                <a:alpha val="60000"/>
              </a:srgbClr>
            </a:solidFill>
          </p:spPr>
          <p:txBody>
            <a:bodyPr lIns="90000" tIns="108000" rIns="54000" bIns="18000"/>
            <a:lstStyle/>
            <a:p>
              <a:r>
                <a:rPr lang="fi-FI" sz="800" b="1">
                  <a:latin typeface="Arial" panose="020B0604020202020204" pitchFamily="34" charset="0"/>
                  <a:cs typeface="Arial" panose="020B0604020202020204" pitchFamily="34" charset="0"/>
                </a:rPr>
                <a:t>5. SEURANTA / ARVIOINTI / MITTARIT</a:t>
              </a:r>
            </a:p>
            <a:p>
              <a:endParaRPr lang="fi-FI" sz="7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i-FI" sz="650">
                  <a:latin typeface="Arial" panose="020B0604020202020204" pitchFamily="34" charset="0"/>
                  <a:cs typeface="Arial" panose="020B0604020202020204" pitchFamily="34" charset="0"/>
                </a:rPr>
                <a:t>Listaa seurannan ja arvioinnin muodot sekä mittarit</a:t>
              </a: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3BFAA3C6-FCF2-EBF2-8EE0-1F75342D6154}"/>
              </a:ext>
            </a:extLst>
          </p:cNvPr>
          <p:cNvSpPr/>
          <p:nvPr/>
        </p:nvSpPr>
        <p:spPr>
          <a:xfrm>
            <a:off x="3769211" y="2815105"/>
            <a:ext cx="802789" cy="223760"/>
          </a:xfrm>
          <a:custGeom>
            <a:avLst/>
            <a:gdLst/>
            <a:ahLst/>
            <a:cxnLst/>
            <a:rect l="l" t="t" r="r" b="b"/>
            <a:pathLst>
              <a:path w="1669125" h="485437">
                <a:moveTo>
                  <a:pt x="0" y="0"/>
                </a:moveTo>
                <a:lnTo>
                  <a:pt x="1669125" y="0"/>
                </a:lnTo>
                <a:lnTo>
                  <a:pt x="1669125" y="485437"/>
                </a:lnTo>
                <a:lnTo>
                  <a:pt x="0" y="4854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70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4DD63ED-6179-092B-813B-E894754C9F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9039347">
            <a:off x="3414013" y="705826"/>
            <a:ext cx="1316665" cy="1181806"/>
          </a:xfrm>
          <a:custGeom>
            <a:avLst/>
            <a:gdLst/>
            <a:ahLst/>
            <a:cxnLst/>
            <a:rect l="l" t="t" r="r" b="b"/>
            <a:pathLst>
              <a:path w="3188354" h="2799109">
                <a:moveTo>
                  <a:pt x="0" y="0"/>
                </a:moveTo>
                <a:lnTo>
                  <a:pt x="3188354" y="0"/>
                </a:lnTo>
                <a:lnTo>
                  <a:pt x="3188354" y="2799109"/>
                </a:lnTo>
                <a:lnTo>
                  <a:pt x="0" y="2799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700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142D3DB1-EA41-2B1E-F47C-5D8EB8F9EC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11387" y="140399"/>
            <a:ext cx="1365548" cy="18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3"/>
              </a:lnSpc>
            </a:pPr>
            <a:r>
              <a:rPr lang="fi-FI" sz="800" b="1">
                <a:solidFill>
                  <a:srgbClr val="000000"/>
                </a:solidFill>
                <a:latin typeface="Arial" panose="020B0604020202020204" pitchFamily="34" charset="0"/>
                <a:ea typeface="Krub Bold"/>
                <a:cs typeface="Arial" panose="020B0604020202020204" pitchFamily="34" charset="0"/>
                <a:sym typeface="Krub Bold"/>
              </a:rPr>
              <a:t>Yhteiskunnan taso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4787BA2A-435C-9316-33B9-789CD2FDB4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166572">
            <a:off x="3537848" y="1270781"/>
            <a:ext cx="862013" cy="1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fi-FI" sz="700" b="1">
                <a:latin typeface="Arial"/>
                <a:ea typeface="Krub Bold"/>
                <a:cs typeface="Arial"/>
                <a:sym typeface="Krub Bold"/>
              </a:rPr>
              <a:t>VAIKUTTAVUUS</a:t>
            </a:r>
            <a:endParaRPr lang="fi-FI" sz="700" b="1">
              <a:latin typeface="Arial"/>
              <a:ea typeface="Krub Bold"/>
              <a:cs typeface="Arial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9EF01468-FCFE-275E-D0D2-3EDE75F50D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0692871">
            <a:off x="3132691" y="2314916"/>
            <a:ext cx="1048783" cy="1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fi-FI" sz="700" b="1">
                <a:latin typeface="Arial"/>
                <a:cs typeface="Arial"/>
                <a:sym typeface="Krub Bold"/>
              </a:rPr>
              <a:t>TULOKSELLISUUS</a:t>
            </a:r>
            <a:endParaRPr lang="fi-FI" sz="700" b="1">
              <a:latin typeface="Arial"/>
              <a:cs typeface="Arial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F2FB7A93-6949-D076-C8E8-D6CF8461882D}"/>
              </a:ext>
            </a:extLst>
          </p:cNvPr>
          <p:cNvSpPr txBox="1"/>
          <p:nvPr/>
        </p:nvSpPr>
        <p:spPr>
          <a:xfrm>
            <a:off x="3863776" y="2580374"/>
            <a:ext cx="708224" cy="14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fi-FI" sz="700" b="1">
                <a:latin typeface="Arial"/>
                <a:ea typeface="Krub Bold"/>
                <a:cs typeface="Arial"/>
                <a:sym typeface="Krub Bold"/>
              </a:rPr>
              <a:t>TEHOKKUUS</a:t>
            </a:r>
          </a:p>
        </p:txBody>
      </p:sp>
      <p:pic>
        <p:nvPicPr>
          <p:cNvPr id="31" name="Kuva 30" descr="Kuva, joka sisältää kohteen Fontti, Grafiikka, graafinen suunnittelu, kuvakaappaus&#10;&#10;Kuvaus luotu automaattisesti">
            <a:extLst>
              <a:ext uri="{FF2B5EF4-FFF2-40B4-BE49-F238E27FC236}">
                <a16:creationId xmlns:a16="http://schemas.microsoft.com/office/drawing/2014/main" id="{3D1A911F-E46D-CD01-9965-6154950EB2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2" y="159149"/>
            <a:ext cx="1895972" cy="285626"/>
          </a:xfrm>
          <a:prstGeom prst="rect">
            <a:avLst/>
          </a:prstGeom>
        </p:spPr>
      </p:pic>
      <p:sp>
        <p:nvSpPr>
          <p:cNvPr id="33" name="Freeform 3">
            <a:extLst>
              <a:ext uri="{FF2B5EF4-FFF2-40B4-BE49-F238E27FC236}">
                <a16:creationId xmlns:a16="http://schemas.microsoft.com/office/drawing/2014/main" id="{1D6249FA-17CE-E352-E12F-C33D6CB752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0941" y="157444"/>
            <a:ext cx="214213" cy="200973"/>
          </a:xfrm>
          <a:custGeom>
            <a:avLst/>
            <a:gdLst/>
            <a:ahLst/>
            <a:cxnLst/>
            <a:rect l="l" t="t" r="r" b="b"/>
            <a:pathLst>
              <a:path w="2063397" h="1565154">
                <a:moveTo>
                  <a:pt x="1938937" y="1565154"/>
                </a:moveTo>
                <a:lnTo>
                  <a:pt x="124460" y="1565154"/>
                </a:lnTo>
                <a:cubicBezTo>
                  <a:pt x="55880" y="1565154"/>
                  <a:pt x="0" y="1509274"/>
                  <a:pt x="0" y="14406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938937" y="0"/>
                </a:lnTo>
                <a:cubicBezTo>
                  <a:pt x="2007517" y="0"/>
                  <a:pt x="2063397" y="55880"/>
                  <a:pt x="2063397" y="124460"/>
                </a:cubicBezTo>
                <a:lnTo>
                  <a:pt x="2063397" y="1440694"/>
                </a:lnTo>
                <a:cubicBezTo>
                  <a:pt x="2063397" y="1509274"/>
                  <a:pt x="2007517" y="1565154"/>
                  <a:pt x="1938937" y="1565154"/>
                </a:cubicBezTo>
                <a:close/>
              </a:path>
            </a:pathLst>
          </a:custGeom>
          <a:solidFill>
            <a:srgbClr val="86C4EC">
              <a:alpha val="40000"/>
            </a:srgbClr>
          </a:solidFill>
        </p:spPr>
        <p:txBody>
          <a:bodyPr lIns="90000" tIns="108000" rIns="72000" bIns="18000"/>
          <a:lstStyle/>
          <a:p>
            <a:endParaRPr lang="fi-FI" sz="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799D2E22-DAF5-37D2-33A1-0F9866DDD8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62722" y="152586"/>
            <a:ext cx="214213" cy="200973"/>
          </a:xfrm>
          <a:custGeom>
            <a:avLst/>
            <a:gdLst/>
            <a:ahLst/>
            <a:cxnLst/>
            <a:rect l="l" t="t" r="r" b="b"/>
            <a:pathLst>
              <a:path w="2063397" h="1565154">
                <a:moveTo>
                  <a:pt x="1938937" y="1565154"/>
                </a:moveTo>
                <a:lnTo>
                  <a:pt x="124460" y="1565154"/>
                </a:lnTo>
                <a:cubicBezTo>
                  <a:pt x="55880" y="1565154"/>
                  <a:pt x="0" y="1509274"/>
                  <a:pt x="0" y="144069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938937" y="0"/>
                </a:lnTo>
                <a:cubicBezTo>
                  <a:pt x="2007517" y="0"/>
                  <a:pt x="2063397" y="55880"/>
                  <a:pt x="2063397" y="124460"/>
                </a:cubicBezTo>
                <a:lnTo>
                  <a:pt x="2063397" y="1440694"/>
                </a:lnTo>
                <a:cubicBezTo>
                  <a:pt x="2063397" y="1509274"/>
                  <a:pt x="2007517" y="1565154"/>
                  <a:pt x="1938937" y="1565154"/>
                </a:cubicBezTo>
                <a:close/>
              </a:path>
            </a:pathLst>
          </a:custGeom>
          <a:solidFill>
            <a:srgbClr val="86CC91"/>
          </a:solidFill>
        </p:spPr>
        <p:txBody>
          <a:bodyPr lIns="90000" tIns="108000" rIns="72000" bIns="18000"/>
          <a:lstStyle/>
          <a:p>
            <a:endParaRPr lang="fi-FI" sz="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89BFE85B-A611-EEBD-85F7-A160A982D1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52930" y="140399"/>
            <a:ext cx="1365548" cy="18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3"/>
              </a:lnSpc>
            </a:pPr>
            <a:r>
              <a:rPr lang="fi-FI" sz="800" b="1">
                <a:solidFill>
                  <a:srgbClr val="000000"/>
                </a:solidFill>
                <a:latin typeface="Arial" panose="020B0604020202020204" pitchFamily="34" charset="0"/>
                <a:ea typeface="Krub Bold"/>
                <a:cs typeface="Arial" panose="020B0604020202020204" pitchFamily="34" charset="0"/>
                <a:sym typeface="Krub Bold"/>
              </a:rPr>
              <a:t>Hankkeiden toiminnantaso</a:t>
            </a:r>
          </a:p>
        </p:txBody>
      </p:sp>
      <p:pic>
        <p:nvPicPr>
          <p:cNvPr id="36" name="Kuva 35" descr="Kuva, joka sisältää kohteen kuvakaappaus, Fontti, Sähkönsininen, teksti&#10;&#10;Kuvaus luotu automaattisesti">
            <a:extLst>
              <a:ext uri="{FF2B5EF4-FFF2-40B4-BE49-F238E27FC236}">
                <a16:creationId xmlns:a16="http://schemas.microsoft.com/office/drawing/2014/main" id="{2D446A8B-1CC3-1FD1-8855-8E34C5EE86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52" y="152586"/>
            <a:ext cx="1270095" cy="292189"/>
          </a:xfrm>
          <a:prstGeom prst="rect">
            <a:avLst/>
          </a:prstGeom>
        </p:spPr>
      </p:pic>
      <p:sp>
        <p:nvSpPr>
          <p:cNvPr id="40" name="Freeform 3">
            <a:extLst>
              <a:ext uri="{FF2B5EF4-FFF2-40B4-BE49-F238E27FC236}">
                <a16:creationId xmlns:a16="http://schemas.microsoft.com/office/drawing/2014/main" id="{30AD5B7A-F7B5-D3BE-F2F4-C8F5E30D2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85552" y="121051"/>
            <a:ext cx="936686" cy="618558"/>
          </a:xfrm>
          <a:custGeom>
            <a:avLst/>
            <a:gdLst/>
            <a:ahLst/>
            <a:cxnLst/>
            <a:rect l="l" t="t" r="r" b="b"/>
            <a:pathLst>
              <a:path w="1623211" h="968942">
                <a:moveTo>
                  <a:pt x="0" y="0"/>
                </a:moveTo>
                <a:lnTo>
                  <a:pt x="1623211" y="0"/>
                </a:lnTo>
                <a:lnTo>
                  <a:pt x="1623211" y="968941"/>
                </a:lnTo>
                <a:lnTo>
                  <a:pt x="0" y="968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8067" b="-49376"/>
            </a:stretch>
          </a:blipFill>
        </p:spPr>
        <p:txBody>
          <a:bodyPr/>
          <a:lstStyle/>
          <a:p>
            <a:endParaRPr lang="fi-FI" sz="700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CBF55CE5-C15C-EB47-A325-BE2E7FD16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85806">
            <a:off x="-47355" y="2413583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47E85DE4-6494-82D7-AEF4-6997455C1F01}"/>
              </a:ext>
            </a:extLst>
          </p:cNvPr>
          <p:cNvSpPr/>
          <p:nvPr/>
        </p:nvSpPr>
        <p:spPr>
          <a:xfrm>
            <a:off x="1915235" y="4949140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EB741102-B892-B5FD-86C0-E44003DB59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08665" y="4957007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709074A8-1769-52D6-A89E-FE72A7B57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48028" y="4956832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F1CDB104-42F8-8975-9B8A-917CFEB13F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16376" y="3117939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0B4F2013-507B-3E02-E526-8E76C142C7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30042" y="1841607"/>
            <a:ext cx="360992" cy="115066"/>
          </a:xfrm>
          <a:custGeom>
            <a:avLst/>
            <a:gdLst/>
            <a:ahLst/>
            <a:cxnLst/>
            <a:rect l="l" t="t" r="r" b="b"/>
            <a:pathLst>
              <a:path w="906118" h="288825">
                <a:moveTo>
                  <a:pt x="0" y="0"/>
                </a:moveTo>
                <a:lnTo>
                  <a:pt x="906119" y="0"/>
                </a:lnTo>
                <a:lnTo>
                  <a:pt x="906119" y="288826"/>
                </a:lnTo>
                <a:lnTo>
                  <a:pt x="0" y="2888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3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sallisuudenKoordinaatio">
  <a:themeElements>
    <a:clrScheme name="Osallisuuden Koordinaatio">
      <a:dk1>
        <a:srgbClr val="000000"/>
      </a:dk1>
      <a:lt1>
        <a:srgbClr val="FFFFFF"/>
      </a:lt1>
      <a:dk2>
        <a:srgbClr val="203441"/>
      </a:dk2>
      <a:lt2>
        <a:srgbClr val="F6F5F0"/>
      </a:lt2>
      <a:accent1>
        <a:srgbClr val="FA6853"/>
      </a:accent1>
      <a:accent2>
        <a:srgbClr val="30A041"/>
      </a:accent2>
      <a:accent3>
        <a:srgbClr val="FDC651"/>
      </a:accent3>
      <a:accent4>
        <a:srgbClr val="86C3EC"/>
      </a:accent4>
      <a:accent5>
        <a:srgbClr val="FFB391"/>
      </a:accent5>
      <a:accent6>
        <a:srgbClr val="407CAA"/>
      </a:accent6>
      <a:hlink>
        <a:srgbClr val="14547E"/>
      </a:hlink>
      <a:folHlink>
        <a:srgbClr val="14131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tint val="100000"/>
            <a:shade val="100000"/>
            <a:satMod val="13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sallisuuden_koordinaatio_esityspohja_final" id="{E8A86891-896C-43C1-88F3-F1C34079EF94}" vid="{72A47CDE-20CD-455E-8688-D208982DD9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D178586E8FAA44AB66B288B7C0C7D4B" ma:contentTypeVersion="14" ma:contentTypeDescription="Luo uusi asiakirja." ma:contentTypeScope="" ma:versionID="ffd5f81968554f6f935829e7d681704b">
  <xsd:schema xmlns:xsd="http://www.w3.org/2001/XMLSchema" xmlns:xs="http://www.w3.org/2001/XMLSchema" xmlns:p="http://schemas.microsoft.com/office/2006/metadata/properties" xmlns:ns2="72d2ec24-65c5-4775-9555-fa527fce408f" xmlns:ns3="55efaee1-8038-408d-a7da-d5335f01b638" targetNamespace="http://schemas.microsoft.com/office/2006/metadata/properties" ma:root="true" ma:fieldsID="a8fd4ca87a919a128d3eb9e1088577d0" ns2:_="" ns3:_="">
    <xsd:import namespace="72d2ec24-65c5-4775-9555-fa527fce408f"/>
    <xsd:import namespace="55efaee1-8038-408d-a7da-d5335f01b6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2ec24-65c5-4775-9555-fa527fce4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7cc0fa14-7a79-4dcf-af0d-94ff0131e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faee1-8038-408d-a7da-d5335f01b63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1252848-8507-446a-99c2-3f174bc15905}" ma:internalName="TaxCatchAll" ma:showField="CatchAllData" ma:web="55efaee1-8038-408d-a7da-d5335f01b6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d2ec24-65c5-4775-9555-fa527fce408f">
      <Terms xmlns="http://schemas.microsoft.com/office/infopath/2007/PartnerControls"/>
    </lcf76f155ced4ddcb4097134ff3c332f>
    <TaxCatchAll xmlns="55efaee1-8038-408d-a7da-d5335f01b638" xsi:nil="true"/>
  </documentManagement>
</p:properties>
</file>

<file path=customXml/itemProps1.xml><?xml version="1.0" encoding="utf-8"?>
<ds:datastoreItem xmlns:ds="http://schemas.openxmlformats.org/officeDocument/2006/customXml" ds:itemID="{1C2A4E72-4CAF-4AA4-9402-B55BEBCCC0F2}">
  <ds:schemaRefs>
    <ds:schemaRef ds:uri="55efaee1-8038-408d-a7da-d5335f01b638"/>
    <ds:schemaRef ds:uri="72d2ec24-65c5-4775-9555-fa527fce40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E3C081-4081-47AD-A9A6-9F18F525DA1D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55efaee1-8038-408d-a7da-d5335f01b638"/>
    <ds:schemaRef ds:uri="http://schemas.microsoft.com/office/infopath/2007/PartnerControls"/>
    <ds:schemaRef ds:uri="72d2ec24-65c5-4775-9555-fa527fce40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Osallisuuden_koordinaatio_esityspohja_valmis</Template>
  <TotalTime>6</TotalTime>
  <Words>962</Words>
  <Application>Microsoft Office PowerPoint</Application>
  <PresentationFormat>Näytössä katseltava esitys (16:9)</PresentationFormat>
  <Paragraphs>139</Paragraphs>
  <Slides>3</Slides>
  <Notes>2</Notes>
  <HiddenSlides>1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OsallisuudenKoordinaatio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Emma Veini</dc:creator>
  <cp:keywords/>
  <dc:description/>
  <cp:lastModifiedBy>Emma Veini</cp:lastModifiedBy>
  <cp:revision>2</cp:revision>
  <cp:lastPrinted>2014-07-09T13:30:36Z</cp:lastPrinted>
  <dcterms:created xsi:type="dcterms:W3CDTF">2024-10-16T11:33:56Z</dcterms:created>
  <dcterms:modified xsi:type="dcterms:W3CDTF">2024-12-10T12:08:49Z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0x0101005D178586E8FAA44AB66B288B7C0C7D4B</vt:lpwstr>
  </property>
  <property fmtid="{D5CDD505-2E9C-101B-9397-08002B2CF9AE}" pid="3" name="MediaServiceImageTags">
    <vt:lpwstr/>
  </property>
</Properties>
</file>